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8" r:id="rId2"/>
    <p:sldId id="260" r:id="rId3"/>
    <p:sldId id="261" r:id="rId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7E578A-0C3E-CB4F-B2EE-D2E699CA6BC2}" v="546" dt="2018-07-25T07:24:10.880"/>
    <p1510:client id="{2C45C406-41BB-48DD-A31E-530C7B26AC69}" v="4" dt="2018-07-24T20:31:14.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57" autoAdjust="0"/>
    <p:restoredTop sz="65128" autoAdjust="0"/>
  </p:normalViewPr>
  <p:slideViewPr>
    <p:cSldViewPr snapToGrid="0" snapToObjects="1">
      <p:cViewPr varScale="1">
        <p:scale>
          <a:sx n="91" d="100"/>
          <a:sy n="91" d="100"/>
        </p:scale>
        <p:origin x="192" y="68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67" d="100"/>
          <a:sy n="67" d="100"/>
        </p:scale>
        <p:origin x="2778" y="24"/>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mn-cs"/>
              </a:defRPr>
            </a:pPr>
            <a:r>
              <a:rPr lang="en-US" sz="1000" dirty="0">
                <a:solidFill>
                  <a:schemeClr val="tx1"/>
                </a:solidFill>
              </a:rPr>
              <a:t>CNICS Sample by Risk Group and Race/Ethnicity</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mn-cs"/>
            </a:defRPr>
          </a:pPr>
          <a:endParaRPr lang="en-US"/>
        </a:p>
      </c:txPr>
    </c:title>
    <c:autoTitleDeleted val="0"/>
    <c:plotArea>
      <c:layout/>
      <c:barChart>
        <c:barDir val="bar"/>
        <c:grouping val="stacked"/>
        <c:varyColors val="0"/>
        <c:ser>
          <c:idx val="0"/>
          <c:order val="0"/>
          <c:tx>
            <c:strRef>
              <c:f>Sheet1!$B$161</c:f>
              <c:strCache>
                <c:ptCount val="1"/>
                <c:pt idx="0">
                  <c:v>Cis Female</c:v>
                </c:pt>
              </c:strCache>
            </c:strRef>
          </c:tx>
          <c:spPr>
            <a:solidFill>
              <a:schemeClr val="accent1"/>
            </a:solidFill>
            <a:ln>
              <a:noFill/>
            </a:ln>
            <a:effectLst/>
          </c:spPr>
          <c:invertIfNegative val="0"/>
          <c:cat>
            <c:strRef>
              <c:f>Sheet1!$A$162:$A$167</c:f>
              <c:strCache>
                <c:ptCount val="6"/>
                <c:pt idx="0">
                  <c:v>White Non-Hispanic/Latinx</c:v>
                </c:pt>
                <c:pt idx="1">
                  <c:v>Black (incl. Hispanic/Latinx)</c:v>
                </c:pt>
                <c:pt idx="2">
                  <c:v>White Hispanic/Latinx</c:v>
                </c:pt>
                <c:pt idx="3">
                  <c:v>Other Race - Non-Hispanic/Latinx</c:v>
                </c:pt>
                <c:pt idx="4">
                  <c:v>Other Race - Hispanic/Latinx</c:v>
                </c:pt>
                <c:pt idx="5">
                  <c:v>Hispanic/Latinx - Race Unknown </c:v>
                </c:pt>
              </c:strCache>
            </c:strRef>
          </c:cat>
          <c:val>
            <c:numRef>
              <c:f>Sheet1!$B$162:$B$167</c:f>
              <c:numCache>
                <c:formatCode>General</c:formatCode>
                <c:ptCount val="6"/>
                <c:pt idx="0">
                  <c:v>680</c:v>
                </c:pt>
                <c:pt idx="1">
                  <c:v>1747</c:v>
                </c:pt>
                <c:pt idx="2">
                  <c:v>156</c:v>
                </c:pt>
                <c:pt idx="3">
                  <c:v>79</c:v>
                </c:pt>
                <c:pt idx="4">
                  <c:v>45</c:v>
                </c:pt>
                <c:pt idx="5">
                  <c:v>17</c:v>
                </c:pt>
              </c:numCache>
            </c:numRef>
          </c:val>
          <c:extLst>
            <c:ext xmlns:c16="http://schemas.microsoft.com/office/drawing/2014/chart" uri="{C3380CC4-5D6E-409C-BE32-E72D297353CC}">
              <c16:uniqueId val="{00000000-7133-40BF-A7FE-5C1E537D84FD}"/>
            </c:ext>
          </c:extLst>
        </c:ser>
        <c:ser>
          <c:idx val="1"/>
          <c:order val="1"/>
          <c:tx>
            <c:strRef>
              <c:f>Sheet1!$C$161</c:f>
              <c:strCache>
                <c:ptCount val="1"/>
                <c:pt idx="0">
                  <c:v>Cis Heterosexual Male</c:v>
                </c:pt>
              </c:strCache>
            </c:strRef>
          </c:tx>
          <c:spPr>
            <a:solidFill>
              <a:schemeClr val="accent2"/>
            </a:solidFill>
            <a:ln>
              <a:noFill/>
            </a:ln>
            <a:effectLst/>
          </c:spPr>
          <c:invertIfNegative val="0"/>
          <c:cat>
            <c:strRef>
              <c:f>Sheet1!$A$162:$A$167</c:f>
              <c:strCache>
                <c:ptCount val="6"/>
                <c:pt idx="0">
                  <c:v>White Non-Hispanic/Latinx</c:v>
                </c:pt>
                <c:pt idx="1">
                  <c:v>Black (incl. Hispanic/Latinx)</c:v>
                </c:pt>
                <c:pt idx="2">
                  <c:v>White Hispanic/Latinx</c:v>
                </c:pt>
                <c:pt idx="3">
                  <c:v>Other Race - Non-Hispanic/Latinx</c:v>
                </c:pt>
                <c:pt idx="4">
                  <c:v>Other Race - Hispanic/Latinx</c:v>
                </c:pt>
                <c:pt idx="5">
                  <c:v>Hispanic/Latinx - Race Unknown </c:v>
                </c:pt>
              </c:strCache>
            </c:strRef>
          </c:cat>
          <c:val>
            <c:numRef>
              <c:f>Sheet1!$C$162:$C$167</c:f>
              <c:numCache>
                <c:formatCode>General</c:formatCode>
                <c:ptCount val="6"/>
                <c:pt idx="0">
                  <c:v>338</c:v>
                </c:pt>
                <c:pt idx="1">
                  <c:v>684</c:v>
                </c:pt>
                <c:pt idx="2">
                  <c:v>106</c:v>
                </c:pt>
                <c:pt idx="3">
                  <c:v>32</c:v>
                </c:pt>
                <c:pt idx="4">
                  <c:v>14</c:v>
                </c:pt>
                <c:pt idx="5">
                  <c:v>15</c:v>
                </c:pt>
              </c:numCache>
            </c:numRef>
          </c:val>
          <c:extLst>
            <c:ext xmlns:c16="http://schemas.microsoft.com/office/drawing/2014/chart" uri="{C3380CC4-5D6E-409C-BE32-E72D297353CC}">
              <c16:uniqueId val="{00000001-7133-40BF-A7FE-5C1E537D84FD}"/>
            </c:ext>
          </c:extLst>
        </c:ser>
        <c:ser>
          <c:idx val="2"/>
          <c:order val="2"/>
          <c:tx>
            <c:strRef>
              <c:f>Sheet1!$D$161</c:f>
              <c:strCache>
                <c:ptCount val="1"/>
                <c:pt idx="0">
                  <c:v>Cis MSM</c:v>
                </c:pt>
              </c:strCache>
            </c:strRef>
          </c:tx>
          <c:spPr>
            <a:solidFill>
              <a:schemeClr val="accent3"/>
            </a:solidFill>
            <a:ln>
              <a:noFill/>
            </a:ln>
            <a:effectLst/>
          </c:spPr>
          <c:invertIfNegative val="0"/>
          <c:cat>
            <c:strRef>
              <c:f>Sheet1!$A$162:$A$167</c:f>
              <c:strCache>
                <c:ptCount val="6"/>
                <c:pt idx="0">
                  <c:v>White Non-Hispanic/Latinx</c:v>
                </c:pt>
                <c:pt idx="1">
                  <c:v>Black (incl. Hispanic/Latinx)</c:v>
                </c:pt>
                <c:pt idx="2">
                  <c:v>White Hispanic/Latinx</c:v>
                </c:pt>
                <c:pt idx="3">
                  <c:v>Other Race - Non-Hispanic/Latinx</c:v>
                </c:pt>
                <c:pt idx="4">
                  <c:v>Other Race - Hispanic/Latinx</c:v>
                </c:pt>
                <c:pt idx="5">
                  <c:v>Hispanic/Latinx - Race Unknown </c:v>
                </c:pt>
              </c:strCache>
            </c:strRef>
          </c:cat>
          <c:val>
            <c:numRef>
              <c:f>Sheet1!$D$162:$D$167</c:f>
              <c:numCache>
                <c:formatCode>General</c:formatCode>
                <c:ptCount val="6"/>
                <c:pt idx="0">
                  <c:v>4500</c:v>
                </c:pt>
                <c:pt idx="1">
                  <c:v>1755</c:v>
                </c:pt>
                <c:pt idx="2">
                  <c:v>845</c:v>
                </c:pt>
                <c:pt idx="3">
                  <c:v>418</c:v>
                </c:pt>
                <c:pt idx="4">
                  <c:v>197</c:v>
                </c:pt>
                <c:pt idx="5">
                  <c:v>181</c:v>
                </c:pt>
              </c:numCache>
            </c:numRef>
          </c:val>
          <c:extLst>
            <c:ext xmlns:c16="http://schemas.microsoft.com/office/drawing/2014/chart" uri="{C3380CC4-5D6E-409C-BE32-E72D297353CC}">
              <c16:uniqueId val="{00000002-7133-40BF-A7FE-5C1E537D84FD}"/>
            </c:ext>
          </c:extLst>
        </c:ser>
        <c:ser>
          <c:idx val="3"/>
          <c:order val="3"/>
          <c:tx>
            <c:strRef>
              <c:f>Sheet1!$E$161</c:f>
              <c:strCache>
                <c:ptCount val="1"/>
                <c:pt idx="0">
                  <c:v>Cis Male (Sex. Orient. Unknown)</c:v>
                </c:pt>
              </c:strCache>
            </c:strRef>
          </c:tx>
          <c:spPr>
            <a:solidFill>
              <a:schemeClr val="accent4"/>
            </a:solidFill>
            <a:ln>
              <a:noFill/>
            </a:ln>
            <a:effectLst/>
          </c:spPr>
          <c:invertIfNegative val="0"/>
          <c:cat>
            <c:strRef>
              <c:f>Sheet1!$A$162:$A$167</c:f>
              <c:strCache>
                <c:ptCount val="6"/>
                <c:pt idx="0">
                  <c:v>White Non-Hispanic/Latinx</c:v>
                </c:pt>
                <c:pt idx="1">
                  <c:v>Black (incl. Hispanic/Latinx)</c:v>
                </c:pt>
                <c:pt idx="2">
                  <c:v>White Hispanic/Latinx</c:v>
                </c:pt>
                <c:pt idx="3">
                  <c:v>Other Race - Non-Hispanic/Latinx</c:v>
                </c:pt>
                <c:pt idx="4">
                  <c:v>Other Race - Hispanic/Latinx</c:v>
                </c:pt>
                <c:pt idx="5">
                  <c:v>Hispanic/Latinx - Race Unknown </c:v>
                </c:pt>
              </c:strCache>
            </c:strRef>
          </c:cat>
          <c:val>
            <c:numRef>
              <c:f>Sheet1!$E$162:$E$167</c:f>
              <c:numCache>
                <c:formatCode>General</c:formatCode>
                <c:ptCount val="6"/>
                <c:pt idx="0">
                  <c:v>1645</c:v>
                </c:pt>
                <c:pt idx="1">
                  <c:v>1539</c:v>
                </c:pt>
                <c:pt idx="2">
                  <c:v>257</c:v>
                </c:pt>
                <c:pt idx="3">
                  <c:v>124</c:v>
                </c:pt>
                <c:pt idx="4">
                  <c:v>115</c:v>
                </c:pt>
                <c:pt idx="5">
                  <c:v>43</c:v>
                </c:pt>
              </c:numCache>
            </c:numRef>
          </c:val>
          <c:extLst>
            <c:ext xmlns:c16="http://schemas.microsoft.com/office/drawing/2014/chart" uri="{C3380CC4-5D6E-409C-BE32-E72D297353CC}">
              <c16:uniqueId val="{00000003-7133-40BF-A7FE-5C1E537D84FD}"/>
            </c:ext>
          </c:extLst>
        </c:ser>
        <c:ser>
          <c:idx val="4"/>
          <c:order val="4"/>
          <c:tx>
            <c:strRef>
              <c:f>Sheet1!$F$161</c:f>
              <c:strCache>
                <c:ptCount val="1"/>
                <c:pt idx="0">
                  <c:v>Trans Female</c:v>
                </c:pt>
              </c:strCache>
            </c:strRef>
          </c:tx>
          <c:spPr>
            <a:solidFill>
              <a:schemeClr val="accent5"/>
            </a:solidFill>
            <a:ln>
              <a:noFill/>
            </a:ln>
            <a:effectLst/>
          </c:spPr>
          <c:invertIfNegative val="0"/>
          <c:cat>
            <c:strRef>
              <c:f>Sheet1!$A$162:$A$167</c:f>
              <c:strCache>
                <c:ptCount val="6"/>
                <c:pt idx="0">
                  <c:v>White Non-Hispanic/Latinx</c:v>
                </c:pt>
                <c:pt idx="1">
                  <c:v>Black (incl. Hispanic/Latinx)</c:v>
                </c:pt>
                <c:pt idx="2">
                  <c:v>White Hispanic/Latinx</c:v>
                </c:pt>
                <c:pt idx="3">
                  <c:v>Other Race - Non-Hispanic/Latinx</c:v>
                </c:pt>
                <c:pt idx="4">
                  <c:v>Other Race - Hispanic/Latinx</c:v>
                </c:pt>
                <c:pt idx="5">
                  <c:v>Hispanic/Latinx - Race Unknown </c:v>
                </c:pt>
              </c:strCache>
            </c:strRef>
          </c:cat>
          <c:val>
            <c:numRef>
              <c:f>Sheet1!$F$162:$F$167</c:f>
              <c:numCache>
                <c:formatCode>General</c:formatCode>
                <c:ptCount val="6"/>
                <c:pt idx="0">
                  <c:v>23</c:v>
                </c:pt>
                <c:pt idx="1">
                  <c:v>39</c:v>
                </c:pt>
                <c:pt idx="2">
                  <c:v>24</c:v>
                </c:pt>
                <c:pt idx="3">
                  <c:v>8</c:v>
                </c:pt>
                <c:pt idx="4">
                  <c:v>14</c:v>
                </c:pt>
                <c:pt idx="5">
                  <c:v>6</c:v>
                </c:pt>
              </c:numCache>
            </c:numRef>
          </c:val>
          <c:extLst>
            <c:ext xmlns:c16="http://schemas.microsoft.com/office/drawing/2014/chart" uri="{C3380CC4-5D6E-409C-BE32-E72D297353CC}">
              <c16:uniqueId val="{00000004-7133-40BF-A7FE-5C1E537D84FD}"/>
            </c:ext>
          </c:extLst>
        </c:ser>
        <c:dLbls>
          <c:showLegendKey val="0"/>
          <c:showVal val="0"/>
          <c:showCatName val="0"/>
          <c:showSerName val="0"/>
          <c:showPercent val="0"/>
          <c:showBubbleSize val="0"/>
        </c:dLbls>
        <c:gapWidth val="150"/>
        <c:overlap val="100"/>
        <c:axId val="508273375"/>
        <c:axId val="508266719"/>
      </c:barChart>
      <c:catAx>
        <c:axId val="508273375"/>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1" i="0" u="none" strike="noStrike" kern="1200" baseline="0">
                <a:solidFill>
                  <a:schemeClr val="tx1"/>
                </a:solidFill>
                <a:latin typeface="Arial" panose="020B0604020202020204" pitchFamily="34" charset="0"/>
                <a:ea typeface="+mn-ea"/>
                <a:cs typeface="+mn-cs"/>
              </a:defRPr>
            </a:pPr>
            <a:endParaRPr lang="en-US"/>
          </a:p>
        </c:txPr>
        <c:crossAx val="508266719"/>
        <c:crosses val="autoZero"/>
        <c:auto val="1"/>
        <c:lblAlgn val="ctr"/>
        <c:lblOffset val="100"/>
        <c:noMultiLvlLbl val="0"/>
      </c:catAx>
      <c:valAx>
        <c:axId val="508266719"/>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508273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Arial" panose="020B0604020202020204" pitchFamily="34" charset="0"/>
              <a:ea typeface="+mn-ea"/>
              <a:cs typeface="+mn-cs"/>
            </a:defRPr>
          </a:pPr>
          <a:endParaRPr lang="en-US"/>
        </a:p>
      </c:txPr>
    </c:legend>
    <c:plotVisOnly val="1"/>
    <c:dispBlanksAs val="gap"/>
    <c:showDLblsOverMax val="0"/>
  </c:chart>
  <c:spPr>
    <a:solidFill>
      <a:sysClr val="window" lastClr="FFFFFF"/>
    </a:solidFill>
    <a:ln>
      <a:solidFill>
        <a:sysClr val="window" lastClr="FFFFFF"/>
      </a:solidFill>
    </a:ln>
    <a:effectLst/>
  </c:spPr>
  <c:txPr>
    <a:bodyPr/>
    <a:lstStyle/>
    <a:p>
      <a:pPr>
        <a:defRPr b="1" i="0" baseline="0">
          <a:latin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mn-cs"/>
              </a:defRPr>
            </a:pPr>
            <a:r>
              <a:rPr lang="en-US" sz="1000" dirty="0">
                <a:solidFill>
                  <a:schemeClr val="tx1"/>
                </a:solidFill>
              </a:rPr>
              <a:t>Number of </a:t>
            </a:r>
            <a:r>
              <a:rPr lang="en-US" sz="1000" dirty="0" err="1">
                <a:solidFill>
                  <a:schemeClr val="tx1"/>
                </a:solidFill>
              </a:rPr>
              <a:t>Syndemics</a:t>
            </a:r>
            <a:r>
              <a:rPr lang="en-US" sz="1000" dirty="0">
                <a:solidFill>
                  <a:schemeClr val="tx1"/>
                </a:solidFill>
              </a:rPr>
              <a:t> by Risk Group at First Visit</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mn-cs"/>
            </a:defRPr>
          </a:pPr>
          <a:endParaRPr lang="en-US"/>
        </a:p>
      </c:txPr>
    </c:title>
    <c:autoTitleDeleted val="0"/>
    <c:plotArea>
      <c:layout/>
      <c:barChart>
        <c:barDir val="col"/>
        <c:grouping val="clustered"/>
        <c:varyColors val="0"/>
        <c:ser>
          <c:idx val="0"/>
          <c:order val="0"/>
          <c:tx>
            <c:strRef>
              <c:f>Sheet1!$A$74</c:f>
              <c:strCache>
                <c:ptCount val="1"/>
                <c:pt idx="0">
                  <c:v>Cis Female</c:v>
                </c:pt>
              </c:strCache>
            </c:strRef>
          </c:tx>
          <c:spPr>
            <a:solidFill>
              <a:schemeClr val="accent1"/>
            </a:solidFill>
            <a:ln>
              <a:noFill/>
            </a:ln>
            <a:effectLst/>
          </c:spPr>
          <c:invertIfNegative val="0"/>
          <c:cat>
            <c:numRef>
              <c:f>Sheet1!$B$73:$F$73</c:f>
              <c:numCache>
                <c:formatCode>General</c:formatCode>
                <c:ptCount val="5"/>
                <c:pt idx="0">
                  <c:v>0</c:v>
                </c:pt>
                <c:pt idx="1">
                  <c:v>1</c:v>
                </c:pt>
                <c:pt idx="2">
                  <c:v>2</c:v>
                </c:pt>
                <c:pt idx="3">
                  <c:v>3</c:v>
                </c:pt>
                <c:pt idx="4">
                  <c:v>4</c:v>
                </c:pt>
              </c:numCache>
            </c:numRef>
          </c:cat>
          <c:val>
            <c:numRef>
              <c:f>Sheet1!$B$74:$F$74</c:f>
              <c:numCache>
                <c:formatCode>General</c:formatCode>
                <c:ptCount val="5"/>
                <c:pt idx="0">
                  <c:v>1237</c:v>
                </c:pt>
                <c:pt idx="1">
                  <c:v>672</c:v>
                </c:pt>
                <c:pt idx="2">
                  <c:v>496</c:v>
                </c:pt>
                <c:pt idx="3">
                  <c:v>255</c:v>
                </c:pt>
                <c:pt idx="4">
                  <c:v>73</c:v>
                </c:pt>
              </c:numCache>
            </c:numRef>
          </c:val>
          <c:extLst>
            <c:ext xmlns:c16="http://schemas.microsoft.com/office/drawing/2014/chart" uri="{C3380CC4-5D6E-409C-BE32-E72D297353CC}">
              <c16:uniqueId val="{00000000-2C9B-448D-8D49-D666B03A928F}"/>
            </c:ext>
          </c:extLst>
        </c:ser>
        <c:ser>
          <c:idx val="1"/>
          <c:order val="1"/>
          <c:tx>
            <c:strRef>
              <c:f>Sheet1!$A$75</c:f>
              <c:strCache>
                <c:ptCount val="1"/>
                <c:pt idx="0">
                  <c:v>Heterosexual Cis Male</c:v>
                </c:pt>
              </c:strCache>
            </c:strRef>
          </c:tx>
          <c:spPr>
            <a:solidFill>
              <a:schemeClr val="accent2"/>
            </a:solidFill>
            <a:ln>
              <a:noFill/>
            </a:ln>
            <a:effectLst/>
          </c:spPr>
          <c:invertIfNegative val="0"/>
          <c:cat>
            <c:numRef>
              <c:f>Sheet1!$B$73:$F$73</c:f>
              <c:numCache>
                <c:formatCode>General</c:formatCode>
                <c:ptCount val="5"/>
                <c:pt idx="0">
                  <c:v>0</c:v>
                </c:pt>
                <c:pt idx="1">
                  <c:v>1</c:v>
                </c:pt>
                <c:pt idx="2">
                  <c:v>2</c:v>
                </c:pt>
                <c:pt idx="3">
                  <c:v>3</c:v>
                </c:pt>
                <c:pt idx="4">
                  <c:v>4</c:v>
                </c:pt>
              </c:numCache>
            </c:numRef>
          </c:cat>
          <c:val>
            <c:numRef>
              <c:f>Sheet1!$B$75:$F$75</c:f>
              <c:numCache>
                <c:formatCode>General</c:formatCode>
                <c:ptCount val="5"/>
                <c:pt idx="0">
                  <c:v>542</c:v>
                </c:pt>
                <c:pt idx="1">
                  <c:v>311</c:v>
                </c:pt>
                <c:pt idx="2">
                  <c:v>217</c:v>
                </c:pt>
                <c:pt idx="3">
                  <c:v>92</c:v>
                </c:pt>
                <c:pt idx="4">
                  <c:v>31</c:v>
                </c:pt>
              </c:numCache>
            </c:numRef>
          </c:val>
          <c:extLst>
            <c:ext xmlns:c16="http://schemas.microsoft.com/office/drawing/2014/chart" uri="{C3380CC4-5D6E-409C-BE32-E72D297353CC}">
              <c16:uniqueId val="{00000001-2C9B-448D-8D49-D666B03A928F}"/>
            </c:ext>
          </c:extLst>
        </c:ser>
        <c:ser>
          <c:idx val="2"/>
          <c:order val="2"/>
          <c:tx>
            <c:strRef>
              <c:f>Sheet1!$A$76</c:f>
              <c:strCache>
                <c:ptCount val="1"/>
                <c:pt idx="0">
                  <c:v>Cis MSM</c:v>
                </c:pt>
              </c:strCache>
            </c:strRef>
          </c:tx>
          <c:spPr>
            <a:solidFill>
              <a:schemeClr val="accent3"/>
            </a:solidFill>
            <a:ln>
              <a:noFill/>
            </a:ln>
            <a:effectLst/>
          </c:spPr>
          <c:invertIfNegative val="0"/>
          <c:cat>
            <c:numRef>
              <c:f>Sheet1!$B$73:$F$73</c:f>
              <c:numCache>
                <c:formatCode>General</c:formatCode>
                <c:ptCount val="5"/>
                <c:pt idx="0">
                  <c:v>0</c:v>
                </c:pt>
                <c:pt idx="1">
                  <c:v>1</c:v>
                </c:pt>
                <c:pt idx="2">
                  <c:v>2</c:v>
                </c:pt>
                <c:pt idx="3">
                  <c:v>3</c:v>
                </c:pt>
                <c:pt idx="4">
                  <c:v>4</c:v>
                </c:pt>
              </c:numCache>
            </c:numRef>
          </c:cat>
          <c:val>
            <c:numRef>
              <c:f>Sheet1!$B$76:$F$76</c:f>
              <c:numCache>
                <c:formatCode>General</c:formatCode>
                <c:ptCount val="5"/>
                <c:pt idx="0">
                  <c:v>2274</c:v>
                </c:pt>
                <c:pt idx="1">
                  <c:v>2232</c:v>
                </c:pt>
                <c:pt idx="2">
                  <c:v>1992</c:v>
                </c:pt>
                <c:pt idx="3">
                  <c:v>1147</c:v>
                </c:pt>
                <c:pt idx="4">
                  <c:v>313</c:v>
                </c:pt>
              </c:numCache>
            </c:numRef>
          </c:val>
          <c:extLst>
            <c:ext xmlns:c16="http://schemas.microsoft.com/office/drawing/2014/chart" uri="{C3380CC4-5D6E-409C-BE32-E72D297353CC}">
              <c16:uniqueId val="{00000002-2C9B-448D-8D49-D666B03A928F}"/>
            </c:ext>
          </c:extLst>
        </c:ser>
        <c:ser>
          <c:idx val="3"/>
          <c:order val="3"/>
          <c:tx>
            <c:strRef>
              <c:f>Sheet1!$A$77</c:f>
              <c:strCache>
                <c:ptCount val="1"/>
                <c:pt idx="0">
                  <c:v>Cis Male (Sex. Orient. Unknown)</c:v>
                </c:pt>
              </c:strCache>
            </c:strRef>
          </c:tx>
          <c:spPr>
            <a:solidFill>
              <a:schemeClr val="accent4"/>
            </a:solidFill>
            <a:ln>
              <a:noFill/>
            </a:ln>
            <a:effectLst/>
          </c:spPr>
          <c:invertIfNegative val="0"/>
          <c:cat>
            <c:numRef>
              <c:f>Sheet1!$B$73:$F$73</c:f>
              <c:numCache>
                <c:formatCode>General</c:formatCode>
                <c:ptCount val="5"/>
                <c:pt idx="0">
                  <c:v>0</c:v>
                </c:pt>
                <c:pt idx="1">
                  <c:v>1</c:v>
                </c:pt>
                <c:pt idx="2">
                  <c:v>2</c:v>
                </c:pt>
                <c:pt idx="3">
                  <c:v>3</c:v>
                </c:pt>
                <c:pt idx="4">
                  <c:v>4</c:v>
                </c:pt>
              </c:numCache>
            </c:numRef>
          </c:cat>
          <c:val>
            <c:numRef>
              <c:f>Sheet1!$B$77:$F$77</c:f>
              <c:numCache>
                <c:formatCode>General</c:formatCode>
                <c:ptCount val="5"/>
                <c:pt idx="0">
                  <c:v>1549</c:v>
                </c:pt>
                <c:pt idx="1">
                  <c:v>917</c:v>
                </c:pt>
                <c:pt idx="2">
                  <c:v>690</c:v>
                </c:pt>
                <c:pt idx="3">
                  <c:v>435</c:v>
                </c:pt>
                <c:pt idx="4">
                  <c:v>138</c:v>
                </c:pt>
              </c:numCache>
            </c:numRef>
          </c:val>
          <c:extLst>
            <c:ext xmlns:c16="http://schemas.microsoft.com/office/drawing/2014/chart" uri="{C3380CC4-5D6E-409C-BE32-E72D297353CC}">
              <c16:uniqueId val="{00000003-2C9B-448D-8D49-D666B03A928F}"/>
            </c:ext>
          </c:extLst>
        </c:ser>
        <c:ser>
          <c:idx val="4"/>
          <c:order val="4"/>
          <c:tx>
            <c:strRef>
              <c:f>Sheet1!$A$78</c:f>
              <c:strCache>
                <c:ptCount val="1"/>
                <c:pt idx="0">
                  <c:v>Trans Female</c:v>
                </c:pt>
              </c:strCache>
            </c:strRef>
          </c:tx>
          <c:spPr>
            <a:solidFill>
              <a:schemeClr val="accent5"/>
            </a:solidFill>
            <a:ln>
              <a:noFill/>
            </a:ln>
            <a:effectLst/>
          </c:spPr>
          <c:invertIfNegative val="0"/>
          <c:cat>
            <c:numRef>
              <c:f>Sheet1!$B$73:$F$73</c:f>
              <c:numCache>
                <c:formatCode>General</c:formatCode>
                <c:ptCount val="5"/>
                <c:pt idx="0">
                  <c:v>0</c:v>
                </c:pt>
                <c:pt idx="1">
                  <c:v>1</c:v>
                </c:pt>
                <c:pt idx="2">
                  <c:v>2</c:v>
                </c:pt>
                <c:pt idx="3">
                  <c:v>3</c:v>
                </c:pt>
                <c:pt idx="4">
                  <c:v>4</c:v>
                </c:pt>
              </c:numCache>
            </c:numRef>
          </c:cat>
          <c:val>
            <c:numRef>
              <c:f>Sheet1!$B$78:$F$78</c:f>
              <c:numCache>
                <c:formatCode>General</c:formatCode>
                <c:ptCount val="5"/>
                <c:pt idx="0">
                  <c:v>34</c:v>
                </c:pt>
                <c:pt idx="1">
                  <c:v>28</c:v>
                </c:pt>
                <c:pt idx="2">
                  <c:v>26</c:v>
                </c:pt>
                <c:pt idx="3">
                  <c:v>19</c:v>
                </c:pt>
                <c:pt idx="4">
                  <c:v>7</c:v>
                </c:pt>
              </c:numCache>
            </c:numRef>
          </c:val>
          <c:extLst>
            <c:ext xmlns:c16="http://schemas.microsoft.com/office/drawing/2014/chart" uri="{C3380CC4-5D6E-409C-BE32-E72D297353CC}">
              <c16:uniqueId val="{00000004-2C9B-448D-8D49-D666B03A928F}"/>
            </c:ext>
          </c:extLst>
        </c:ser>
        <c:dLbls>
          <c:showLegendKey val="0"/>
          <c:showVal val="0"/>
          <c:showCatName val="0"/>
          <c:showSerName val="0"/>
          <c:showPercent val="0"/>
          <c:showBubbleSize val="0"/>
        </c:dLbls>
        <c:gapWidth val="219"/>
        <c:overlap val="-27"/>
        <c:axId val="17171455"/>
        <c:axId val="17168543"/>
      </c:barChart>
      <c:catAx>
        <c:axId val="1717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mn-cs"/>
              </a:defRPr>
            </a:pPr>
            <a:endParaRPr lang="en-US"/>
          </a:p>
        </c:txPr>
        <c:crossAx val="17168543"/>
        <c:crosses val="autoZero"/>
        <c:auto val="1"/>
        <c:lblAlgn val="ctr"/>
        <c:lblOffset val="100"/>
        <c:noMultiLvlLbl val="0"/>
      </c:catAx>
      <c:valAx>
        <c:axId val="17168543"/>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1" i="0" u="none" strike="noStrike" kern="1200" baseline="0">
                <a:solidFill>
                  <a:schemeClr val="tx1"/>
                </a:solidFill>
                <a:latin typeface="Arial" panose="020B0604020202020204" pitchFamily="34" charset="0"/>
                <a:ea typeface="+mn-ea"/>
                <a:cs typeface="+mn-cs"/>
              </a:defRPr>
            </a:pPr>
            <a:endParaRPr lang="en-US"/>
          </a:p>
        </c:txPr>
        <c:crossAx val="17171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Arial" panose="020B0604020202020204" pitchFamily="34" charset="0"/>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b="1" i="0" baseline="0">
          <a:latin typeface="Arial" panose="020B0604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Sheet1!$B$283</c:f>
              <c:strCache>
                <c:ptCount val="1"/>
                <c:pt idx="0">
                  <c:v>TRB</c:v>
                </c:pt>
              </c:strCache>
            </c:strRef>
          </c:tx>
          <c:spPr>
            <a:solidFill>
              <a:schemeClr val="accent6"/>
            </a:solidFill>
            <a:ln>
              <a:noFill/>
            </a:ln>
            <a:effectLst/>
          </c:spPr>
          <c:invertIfNegative val="0"/>
          <c:cat>
            <c:strRef>
              <c:f>Sheet1!$A$284:$A$288</c:f>
              <c:strCache>
                <c:ptCount val="5"/>
                <c:pt idx="0">
                  <c:v>Cis Female</c:v>
                </c:pt>
                <c:pt idx="1">
                  <c:v>Heterosexual Cis Male</c:v>
                </c:pt>
                <c:pt idx="2">
                  <c:v>Cis MSM</c:v>
                </c:pt>
                <c:pt idx="3">
                  <c:v>Cis Male (Sex. Orient. Unknown)</c:v>
                </c:pt>
                <c:pt idx="4">
                  <c:v>Trans Female</c:v>
                </c:pt>
              </c:strCache>
            </c:strRef>
          </c:cat>
          <c:val>
            <c:numRef>
              <c:f>Sheet1!$B$284:$B$288</c:f>
              <c:numCache>
                <c:formatCode>General</c:formatCode>
                <c:ptCount val="5"/>
                <c:pt idx="0">
                  <c:v>66</c:v>
                </c:pt>
                <c:pt idx="1">
                  <c:v>21</c:v>
                </c:pt>
                <c:pt idx="2">
                  <c:v>322</c:v>
                </c:pt>
                <c:pt idx="3">
                  <c:v>102</c:v>
                </c:pt>
                <c:pt idx="4">
                  <c:v>6</c:v>
                </c:pt>
              </c:numCache>
            </c:numRef>
          </c:val>
          <c:extLst>
            <c:ext xmlns:c16="http://schemas.microsoft.com/office/drawing/2014/chart" uri="{C3380CC4-5D6E-409C-BE32-E72D297353CC}">
              <c16:uniqueId val="{00000000-6C3E-4F6F-B9D7-430C4C93382C}"/>
            </c:ext>
          </c:extLst>
        </c:ser>
        <c:ser>
          <c:idx val="1"/>
          <c:order val="1"/>
          <c:tx>
            <c:strRef>
              <c:f>Sheet1!$C$283</c:f>
              <c:strCache>
                <c:ptCount val="1"/>
                <c:pt idx="0">
                  <c:v>No TRB</c:v>
                </c:pt>
              </c:strCache>
            </c:strRef>
          </c:tx>
          <c:spPr>
            <a:solidFill>
              <a:schemeClr val="accent5"/>
            </a:solidFill>
            <a:ln>
              <a:noFill/>
            </a:ln>
            <a:effectLst/>
          </c:spPr>
          <c:invertIfNegative val="0"/>
          <c:cat>
            <c:strRef>
              <c:f>Sheet1!$A$284:$A$288</c:f>
              <c:strCache>
                <c:ptCount val="5"/>
                <c:pt idx="0">
                  <c:v>Cis Female</c:v>
                </c:pt>
                <c:pt idx="1">
                  <c:v>Heterosexual Cis Male</c:v>
                </c:pt>
                <c:pt idx="2">
                  <c:v>Cis MSM</c:v>
                </c:pt>
                <c:pt idx="3">
                  <c:v>Cis Male (Sex. Orient. Unknown)</c:v>
                </c:pt>
                <c:pt idx="4">
                  <c:v>Trans Female</c:v>
                </c:pt>
              </c:strCache>
            </c:strRef>
          </c:cat>
          <c:val>
            <c:numRef>
              <c:f>Sheet1!$C$284:$C$288</c:f>
              <c:numCache>
                <c:formatCode>General</c:formatCode>
                <c:ptCount val="5"/>
                <c:pt idx="0">
                  <c:v>689</c:v>
                </c:pt>
                <c:pt idx="1">
                  <c:v>248</c:v>
                </c:pt>
                <c:pt idx="2">
                  <c:v>1640</c:v>
                </c:pt>
                <c:pt idx="3">
                  <c:v>950</c:v>
                </c:pt>
                <c:pt idx="4">
                  <c:v>23</c:v>
                </c:pt>
              </c:numCache>
            </c:numRef>
          </c:val>
          <c:extLst>
            <c:ext xmlns:c16="http://schemas.microsoft.com/office/drawing/2014/chart" uri="{C3380CC4-5D6E-409C-BE32-E72D297353CC}">
              <c16:uniqueId val="{00000001-6C3E-4F6F-B9D7-430C4C93382C}"/>
            </c:ext>
          </c:extLst>
        </c:ser>
        <c:dLbls>
          <c:showLegendKey val="0"/>
          <c:showVal val="0"/>
          <c:showCatName val="0"/>
          <c:showSerName val="0"/>
          <c:showPercent val="0"/>
          <c:showBubbleSize val="0"/>
        </c:dLbls>
        <c:gapWidth val="182"/>
        <c:axId val="1197320463"/>
        <c:axId val="1046360383"/>
      </c:barChart>
      <c:catAx>
        <c:axId val="1197320463"/>
        <c:scaling>
          <c:orientation val="minMax"/>
        </c:scaling>
        <c:delete val="0"/>
        <c:axPos val="l"/>
        <c:title>
          <c:tx>
            <c:rich>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dirty="0">
                    <a:solidFill>
                      <a:schemeClr val="tx1"/>
                    </a:solidFill>
                    <a:latin typeface="Arial" panose="020B0604020202020204" pitchFamily="34" charset="0"/>
                    <a:cs typeface="Arial" panose="020B0604020202020204" pitchFamily="34" charset="0"/>
                  </a:rPr>
                  <a:t>Virally Detectable Pts</a:t>
                </a:r>
              </a:p>
            </c:rich>
          </c:tx>
          <c:overlay val="0"/>
          <c:spPr>
            <a:noFill/>
            <a:ln>
              <a:noFill/>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46360383"/>
        <c:crosses val="autoZero"/>
        <c:auto val="1"/>
        <c:lblAlgn val="ctr"/>
        <c:lblOffset val="100"/>
        <c:noMultiLvlLbl val="0"/>
      </c:catAx>
      <c:valAx>
        <c:axId val="1046360383"/>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1973204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r>
              <a:rPr lang="en-US" sz="1000" b="1" u="none" dirty="0">
                <a:solidFill>
                  <a:schemeClr val="tx1"/>
                </a:solidFill>
                <a:latin typeface="Arial" panose="020B0604020202020204" pitchFamily="34" charset="0"/>
                <a:cs typeface="Arial" panose="020B0604020202020204" pitchFamily="34" charset="0"/>
              </a:rPr>
              <a:t>Bio-Behavioral</a:t>
            </a:r>
            <a:r>
              <a:rPr lang="en-US" sz="1000" b="1" u="none" baseline="0" dirty="0">
                <a:solidFill>
                  <a:schemeClr val="tx1"/>
                </a:solidFill>
                <a:latin typeface="Arial" panose="020B0604020202020204" pitchFamily="34" charset="0"/>
                <a:cs typeface="Arial" panose="020B0604020202020204" pitchFamily="34" charset="0"/>
              </a:rPr>
              <a:t> TRB at First Visit </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Sheet1!$B$250:$B$251</c:f>
              <c:strCache>
                <c:ptCount val="2"/>
                <c:pt idx="1">
                  <c:v>TRB</c:v>
                </c:pt>
              </c:strCache>
            </c:strRef>
          </c:tx>
          <c:spPr>
            <a:solidFill>
              <a:schemeClr val="accent6"/>
            </a:solidFill>
            <a:ln>
              <a:noFill/>
            </a:ln>
            <a:effectLst/>
          </c:spPr>
          <c:invertIfNegative val="0"/>
          <c:cat>
            <c:strRef>
              <c:f>Sheet1!$A$252:$A$256</c:f>
              <c:strCache>
                <c:ptCount val="5"/>
                <c:pt idx="0">
                  <c:v>Cis Female</c:v>
                </c:pt>
                <c:pt idx="1">
                  <c:v>Heterosexual Cis Male</c:v>
                </c:pt>
                <c:pt idx="2">
                  <c:v>Cis MSM</c:v>
                </c:pt>
                <c:pt idx="3">
                  <c:v>Cis Male (Sex. Orient. Unknown)</c:v>
                </c:pt>
                <c:pt idx="4">
                  <c:v>Trans Female</c:v>
                </c:pt>
              </c:strCache>
            </c:strRef>
          </c:cat>
          <c:val>
            <c:numRef>
              <c:f>Sheet1!$B$252:$B$256</c:f>
              <c:numCache>
                <c:formatCode>General</c:formatCode>
                <c:ptCount val="5"/>
                <c:pt idx="0">
                  <c:v>66</c:v>
                </c:pt>
                <c:pt idx="1">
                  <c:v>21</c:v>
                </c:pt>
                <c:pt idx="2">
                  <c:v>322</c:v>
                </c:pt>
                <c:pt idx="3">
                  <c:v>102</c:v>
                </c:pt>
                <c:pt idx="4">
                  <c:v>6</c:v>
                </c:pt>
              </c:numCache>
            </c:numRef>
          </c:val>
          <c:extLst>
            <c:ext xmlns:c16="http://schemas.microsoft.com/office/drawing/2014/chart" uri="{C3380CC4-5D6E-409C-BE32-E72D297353CC}">
              <c16:uniqueId val="{00000000-627C-49C1-9D15-1EB12766E1A0}"/>
            </c:ext>
          </c:extLst>
        </c:ser>
        <c:ser>
          <c:idx val="1"/>
          <c:order val="1"/>
          <c:tx>
            <c:strRef>
              <c:f>Sheet1!$C$250:$C$251</c:f>
              <c:strCache>
                <c:ptCount val="2"/>
                <c:pt idx="1">
                  <c:v>No TRB</c:v>
                </c:pt>
              </c:strCache>
            </c:strRef>
          </c:tx>
          <c:spPr>
            <a:solidFill>
              <a:schemeClr val="accent5"/>
            </a:solidFill>
            <a:ln>
              <a:noFill/>
            </a:ln>
            <a:effectLst/>
          </c:spPr>
          <c:invertIfNegative val="0"/>
          <c:cat>
            <c:strRef>
              <c:f>Sheet1!$A$252:$A$256</c:f>
              <c:strCache>
                <c:ptCount val="5"/>
                <c:pt idx="0">
                  <c:v>Cis Female</c:v>
                </c:pt>
                <c:pt idx="1">
                  <c:v>Heterosexual Cis Male</c:v>
                </c:pt>
                <c:pt idx="2">
                  <c:v>Cis MSM</c:v>
                </c:pt>
                <c:pt idx="3">
                  <c:v>Cis Male (Sex. Orient. Unknown)</c:v>
                </c:pt>
                <c:pt idx="4">
                  <c:v>Trans Female</c:v>
                </c:pt>
              </c:strCache>
            </c:strRef>
          </c:cat>
          <c:val>
            <c:numRef>
              <c:f>Sheet1!$C$252:$C$256</c:f>
              <c:numCache>
                <c:formatCode>General</c:formatCode>
                <c:ptCount val="5"/>
                <c:pt idx="0">
                  <c:v>2368</c:v>
                </c:pt>
                <c:pt idx="1">
                  <c:v>1060</c:v>
                </c:pt>
                <c:pt idx="2">
                  <c:v>6773</c:v>
                </c:pt>
                <c:pt idx="3">
                  <c:v>3304</c:v>
                </c:pt>
                <c:pt idx="4">
                  <c:v>97</c:v>
                </c:pt>
              </c:numCache>
            </c:numRef>
          </c:val>
          <c:extLst>
            <c:ext xmlns:c16="http://schemas.microsoft.com/office/drawing/2014/chart" uri="{C3380CC4-5D6E-409C-BE32-E72D297353CC}">
              <c16:uniqueId val="{00000001-627C-49C1-9D15-1EB12766E1A0}"/>
            </c:ext>
          </c:extLst>
        </c:ser>
        <c:dLbls>
          <c:showLegendKey val="0"/>
          <c:showVal val="0"/>
          <c:showCatName val="0"/>
          <c:showSerName val="0"/>
          <c:showPercent val="0"/>
          <c:showBubbleSize val="0"/>
        </c:dLbls>
        <c:gapWidth val="182"/>
        <c:axId val="1909720960"/>
        <c:axId val="1909722640"/>
      </c:barChart>
      <c:catAx>
        <c:axId val="1909720960"/>
        <c:scaling>
          <c:orientation val="minMax"/>
        </c:scaling>
        <c:delete val="0"/>
        <c:axPos val="l"/>
        <c:title>
          <c:tx>
            <c:rich>
              <a:bodyPr rot="0" spcFirstLastPara="1" vertOverflow="ellipsis"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r>
                  <a:rPr lang="en-US" b="1" dirty="0">
                    <a:solidFill>
                      <a:schemeClr val="tx1"/>
                    </a:solidFill>
                    <a:latin typeface="Arial" panose="020B0604020202020204" pitchFamily="34" charset="0"/>
                    <a:cs typeface="Arial" panose="020B0604020202020204" pitchFamily="34" charset="0"/>
                  </a:rPr>
                  <a:t>All Pts</a:t>
                </a:r>
              </a:p>
            </c:rich>
          </c:tx>
          <c:overlay val="0"/>
          <c:spPr>
            <a:noFill/>
            <a:ln>
              <a:noFill/>
            </a:ln>
            <a:effectLst/>
          </c:spPr>
          <c:txPr>
            <a:bodyPr rot="0" spcFirstLastPara="1" vertOverflow="ellipsis"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09722640"/>
        <c:crosses val="autoZero"/>
        <c:auto val="1"/>
        <c:lblAlgn val="ctr"/>
        <c:lblOffset val="100"/>
        <c:noMultiLvlLbl val="0"/>
      </c:catAx>
      <c:valAx>
        <c:axId val="190972264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09720960"/>
        <c:crosses val="autoZero"/>
        <c:crossBetween val="between"/>
      </c:valAx>
      <c:spPr>
        <a:noFill/>
        <a:ln>
          <a:noFill/>
        </a:ln>
        <a:effectLst/>
      </c:spPr>
    </c:plotArea>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spc="0" baseline="0">
                <a:solidFill>
                  <a:schemeClr val="tx1"/>
                </a:solidFill>
                <a:latin typeface="Arial" panose="020B0604020202020204" pitchFamily="34" charset="0"/>
                <a:ea typeface="+mn-ea"/>
                <a:cs typeface="+mn-cs"/>
              </a:defRPr>
            </a:pPr>
            <a:r>
              <a:rPr lang="en-US" dirty="0"/>
              <a:t>Bio-Behavioral Transmission Risk Behavior</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Arial" panose="020B0604020202020204" pitchFamily="34" charset="0"/>
              <a:ea typeface="+mn-ea"/>
              <a:cs typeface="+mn-cs"/>
            </a:defRPr>
          </a:pPr>
          <a:endParaRPr lang="en-US"/>
        </a:p>
      </c:txPr>
    </c:title>
    <c:autoTitleDeleted val="0"/>
    <c:plotArea>
      <c:layout/>
      <c:barChart>
        <c:barDir val="bar"/>
        <c:grouping val="clustered"/>
        <c:varyColors val="0"/>
        <c:ser>
          <c:idx val="0"/>
          <c:order val="0"/>
          <c:tx>
            <c:strRef>
              <c:f>'[CNICS Syndemics IAS Poster - Forest Plot.xlsx]Sheet1'!$E$2</c:f>
              <c:strCache>
                <c:ptCount val="1"/>
                <c:pt idx="0">
                  <c:v>Factors</c:v>
                </c:pt>
              </c:strCache>
            </c:strRef>
          </c:tx>
          <c:spPr>
            <a:noFill/>
            <a:ln>
              <a:noFill/>
            </a:ln>
            <a:effectLst/>
          </c:spPr>
          <c:invertIfNegative val="0"/>
          <c:cat>
            <c:strRef>
              <c:f>'[CNICS Syndemics IAS Poster - Forest Plot.xlsx]Sheet1'!$E$3:$E$11</c:f>
              <c:strCache>
                <c:ptCount val="8"/>
                <c:pt idx="1">
                  <c:v>Time</c:v>
                </c:pt>
                <c:pt idx="2">
                  <c:v>Within-Patient 
Syndemics</c:v>
                </c:pt>
                <c:pt idx="3">
                  <c:v>Between-Patient 
Syndemics</c:v>
                </c:pt>
                <c:pt idx="4">
                  <c:v>Cis Heterosexual Males</c:v>
                </c:pt>
                <c:pt idx="5">
                  <c:v>Cis MSM</c:v>
                </c:pt>
                <c:pt idx="6">
                  <c:v>Cis Males 
(Sex. Orient. Unknown)</c:v>
                </c:pt>
                <c:pt idx="7">
                  <c:v>Trans Females</c:v>
                </c:pt>
              </c:strCache>
            </c:strRef>
          </c:cat>
          <c:val>
            <c:numRef>
              <c:f>'[CNICS Syndemics IAS Poster - Forest Plot.xlsx]Sheet1'!$F$3:$F$11</c:f>
              <c:numCache>
                <c:formatCode>General</c:formatCode>
                <c:ptCount val="9"/>
                <c:pt idx="1">
                  <c:v>7</c:v>
                </c:pt>
                <c:pt idx="2">
                  <c:v>6</c:v>
                </c:pt>
                <c:pt idx="3">
                  <c:v>5</c:v>
                </c:pt>
                <c:pt idx="4">
                  <c:v>4</c:v>
                </c:pt>
                <c:pt idx="5">
                  <c:v>3</c:v>
                </c:pt>
                <c:pt idx="6">
                  <c:v>2</c:v>
                </c:pt>
                <c:pt idx="7">
                  <c:v>1</c:v>
                </c:pt>
              </c:numCache>
            </c:numRef>
          </c:val>
          <c:extLst>
            <c:ext xmlns:c16="http://schemas.microsoft.com/office/drawing/2014/chart" uri="{C3380CC4-5D6E-409C-BE32-E72D297353CC}">
              <c16:uniqueId val="{00000000-4F9C-4D94-8EC0-E850DDD2C106}"/>
            </c:ext>
          </c:extLst>
        </c:ser>
        <c:dLbls>
          <c:showLegendKey val="0"/>
          <c:showVal val="0"/>
          <c:showCatName val="0"/>
          <c:showSerName val="0"/>
          <c:showPercent val="0"/>
          <c:showBubbleSize val="0"/>
        </c:dLbls>
        <c:gapWidth val="182"/>
        <c:axId val="426266655"/>
        <c:axId val="426266239"/>
      </c:barChart>
      <c:scatterChart>
        <c:scatterStyle val="lineMarker"/>
        <c:varyColors val="0"/>
        <c:ser>
          <c:idx val="1"/>
          <c:order val="1"/>
          <c:tx>
            <c:strRef>
              <c:f>'[CNICS Syndemics IAS Poster - Forest Plot.xlsx]Sheet1'!$D$3</c:f>
              <c:strCache>
                <c:ptCount val="1"/>
                <c:pt idx="0">
                  <c:v>Odds</c:v>
                </c:pt>
              </c:strCache>
            </c:strRef>
          </c:tx>
          <c:spPr>
            <a:ln w="25400" cap="rnd">
              <a:noFill/>
              <a:round/>
            </a:ln>
            <a:effectLst/>
          </c:spPr>
          <c:marker>
            <c:symbol val="circle"/>
            <c:size val="5"/>
            <c:spPr>
              <a:solidFill>
                <a:schemeClr val="accent5"/>
              </a:solidFill>
              <a:ln w="38100" cap="sq">
                <a:solidFill>
                  <a:schemeClr val="accent5"/>
                </a:solidFill>
              </a:ln>
              <a:effectLst/>
            </c:spPr>
          </c:marker>
          <c:dLbls>
            <c:dLbl>
              <c:idx val="0"/>
              <c:tx>
                <c:rich>
                  <a:bodyPr/>
                  <a:lstStyle/>
                  <a:p>
                    <a:fld id="{9E3E5B40-1E96-E34E-A55A-57832F94089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4F9C-4D94-8EC0-E850DDD2C106}"/>
                </c:ext>
              </c:extLst>
            </c:dLbl>
            <c:dLbl>
              <c:idx val="1"/>
              <c:tx>
                <c:rich>
                  <a:bodyPr/>
                  <a:lstStyle/>
                  <a:p>
                    <a:fld id="{56099086-D8E0-2143-B479-29F972863F5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4F9C-4D94-8EC0-E850DDD2C106}"/>
                </c:ext>
              </c:extLst>
            </c:dLbl>
            <c:dLbl>
              <c:idx val="2"/>
              <c:tx>
                <c:rich>
                  <a:bodyPr/>
                  <a:lstStyle/>
                  <a:p>
                    <a:fld id="{8FB82DF0-FDDD-124B-AE11-47E84327073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4F9C-4D94-8EC0-E850DDD2C106}"/>
                </c:ext>
              </c:extLst>
            </c:dLbl>
            <c:dLbl>
              <c:idx val="3"/>
              <c:tx>
                <c:rich>
                  <a:bodyPr/>
                  <a:lstStyle/>
                  <a:p>
                    <a:fld id="{92CE134A-CBB1-0F4F-B932-59A97BA0107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F9C-4D94-8EC0-E850DDD2C106}"/>
                </c:ext>
              </c:extLst>
            </c:dLbl>
            <c:dLbl>
              <c:idx val="4"/>
              <c:tx>
                <c:rich>
                  <a:bodyPr/>
                  <a:lstStyle/>
                  <a:p>
                    <a:fld id="{3B573648-8CBB-4C47-A47C-7343DC10527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F9C-4D94-8EC0-E850DDD2C106}"/>
                </c:ext>
              </c:extLst>
            </c:dLbl>
            <c:dLbl>
              <c:idx val="5"/>
              <c:tx>
                <c:rich>
                  <a:bodyPr/>
                  <a:lstStyle/>
                  <a:p>
                    <a:fld id="{EBD47BC1-474B-C742-9B9C-5EDDA6D8227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4F9C-4D94-8EC0-E850DDD2C106}"/>
                </c:ext>
              </c:extLst>
            </c:dLbl>
            <c:dLbl>
              <c:idx val="6"/>
              <c:tx>
                <c:rich>
                  <a:bodyPr/>
                  <a:lstStyle/>
                  <a:p>
                    <a:fld id="{2B9BBA79-A1BE-9946-8AAA-37302E3254B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4F9C-4D94-8EC0-E850DDD2C10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1" i="0" u="none" strike="noStrike" kern="1200" baseline="0">
                    <a:solidFill>
                      <a:schemeClr val="tx1"/>
                    </a:solidFill>
                    <a:latin typeface="Arial" panose="020B0604020202020204" pitchFamily="34" charset="0"/>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DataLabelsRange val="1"/>
                <c15:showLeaderLines val="0"/>
              </c:ext>
            </c:extLst>
          </c:dLbls>
          <c:errBars>
            <c:errDir val="x"/>
            <c:errBarType val="both"/>
            <c:errValType val="cust"/>
            <c:noEndCap val="0"/>
            <c:plus>
              <c:numRef>
                <c:f>'[CNICS Syndemics IAS Poster - Forest Plot.xlsx]Sheet1'!$C$14:$C$20</c:f>
                <c:numCache>
                  <c:formatCode>General</c:formatCode>
                  <c:ptCount val="7"/>
                  <c:pt idx="0">
                    <c:v>2.8848562023762958E-2</c:v>
                  </c:pt>
                  <c:pt idx="1">
                    <c:v>0.35703092716072016</c:v>
                  </c:pt>
                  <c:pt idx="2">
                    <c:v>0.17814363839048997</c:v>
                  </c:pt>
                  <c:pt idx="3">
                    <c:v>0.289256693815653</c:v>
                  </c:pt>
                  <c:pt idx="4">
                    <c:v>0.30653363941692002</c:v>
                  </c:pt>
                  <c:pt idx="5">
                    <c:v>0.30016303673710598</c:v>
                  </c:pt>
                  <c:pt idx="6">
                    <c:v>2.3451586356559297</c:v>
                  </c:pt>
                </c:numCache>
              </c:numRef>
            </c:plus>
            <c:minus>
              <c:numRef>
                <c:f>'[CNICS Syndemics IAS Poster - Forest Plot.xlsx]Sheet1'!$B$14:$B$20</c:f>
                <c:numCache>
                  <c:formatCode>General</c:formatCode>
                  <c:ptCount val="7"/>
                  <c:pt idx="0">
                    <c:v>2.7810130855667081E-2</c:v>
                  </c:pt>
                  <c:pt idx="1">
                    <c:v>0.3037710400487299</c:v>
                  </c:pt>
                  <c:pt idx="2">
                    <c:v>0.16238618380149994</c:v>
                  </c:pt>
                  <c:pt idx="3">
                    <c:v>0.19114452242124602</c:v>
                  </c:pt>
                  <c:pt idx="4">
                    <c:v>0.24076730324178997</c:v>
                  </c:pt>
                  <c:pt idx="5">
                    <c:v>0.22288835149323594</c:v>
                  </c:pt>
                  <c:pt idx="6">
                    <c:v>0.92886069648048608</c:v>
                  </c:pt>
                </c:numCache>
              </c:numRef>
            </c:minus>
            <c:spPr>
              <a:noFill/>
              <a:ln w="25400" cap="flat" cmpd="sng" algn="ctr">
                <a:solidFill>
                  <a:schemeClr val="accent5"/>
                </a:solidFill>
                <a:round/>
              </a:ln>
              <a:effectLst/>
            </c:spPr>
          </c:errBars>
          <c:xVal>
            <c:numRef>
              <c:f>'[CNICS Syndemics IAS Poster - Forest Plot.xlsx]Sheet1'!$D$4:$D$10</c:f>
              <c:numCache>
                <c:formatCode>General</c:formatCode>
                <c:ptCount val="7"/>
                <c:pt idx="0">
                  <c:v>0.77259072100957105</c:v>
                </c:pt>
                <c:pt idx="1">
                  <c:v>2.0363478398876298</c:v>
                </c:pt>
                <c:pt idx="2">
                  <c:v>1.8358336648462099</c:v>
                </c:pt>
                <c:pt idx="3">
                  <c:v>0.56353693747412703</c:v>
                </c:pt>
                <c:pt idx="4">
                  <c:v>1.12220448952453</c:v>
                </c:pt>
                <c:pt idx="5">
                  <c:v>0.86577957873784395</c:v>
                </c:pt>
                <c:pt idx="6">
                  <c:v>1.5380419779053001</c:v>
                </c:pt>
              </c:numCache>
            </c:numRef>
          </c:xVal>
          <c:yVal>
            <c:numRef>
              <c:f>'[CNICS Syndemics IAS Poster - Forest Plot.xlsx]Sheet1'!$F$4:$F$10</c:f>
              <c:numCache>
                <c:formatCode>General</c:formatCode>
                <c:ptCount val="7"/>
                <c:pt idx="0">
                  <c:v>7</c:v>
                </c:pt>
                <c:pt idx="1">
                  <c:v>6</c:v>
                </c:pt>
                <c:pt idx="2">
                  <c:v>5</c:v>
                </c:pt>
                <c:pt idx="3">
                  <c:v>4</c:v>
                </c:pt>
                <c:pt idx="4">
                  <c:v>3</c:v>
                </c:pt>
                <c:pt idx="5">
                  <c:v>2</c:v>
                </c:pt>
                <c:pt idx="6">
                  <c:v>1</c:v>
                </c:pt>
              </c:numCache>
            </c:numRef>
          </c:yVal>
          <c:smooth val="0"/>
          <c:extLst>
            <c:ext xmlns:c15="http://schemas.microsoft.com/office/drawing/2012/chart" uri="{02D57815-91ED-43cb-92C2-25804820EDAC}">
              <c15:datalabelsRange>
                <c15:f>'[CNICS Syndemics IAS Poster - Forest Plot.xlsx]Sheet1'!$A$23:$A$29</c15:f>
                <c15:dlblRangeCache>
                  <c:ptCount val="7"/>
                  <c:pt idx="0">
                    <c:v>0.77 ***</c:v>
                  </c:pt>
                  <c:pt idx="1">
                    <c:v>2.04 ***</c:v>
                  </c:pt>
                  <c:pt idx="2">
                    <c:v>1.84 ***</c:v>
                  </c:pt>
                  <c:pt idx="3">
                    <c:v>0.56 **</c:v>
                  </c:pt>
                  <c:pt idx="4">
                    <c:v>1.12</c:v>
                  </c:pt>
                  <c:pt idx="5">
                    <c:v>0.87</c:v>
                  </c:pt>
                  <c:pt idx="6">
                    <c:v>1.54</c:v>
                  </c:pt>
                </c15:dlblRangeCache>
              </c15:datalabelsRange>
            </c:ext>
            <c:ext xmlns:c16="http://schemas.microsoft.com/office/drawing/2014/chart" uri="{C3380CC4-5D6E-409C-BE32-E72D297353CC}">
              <c16:uniqueId val="{00000008-4F9C-4D94-8EC0-E850DDD2C106}"/>
            </c:ext>
          </c:extLst>
        </c:ser>
        <c:dLbls>
          <c:showLegendKey val="0"/>
          <c:showVal val="0"/>
          <c:showCatName val="0"/>
          <c:showSerName val="0"/>
          <c:showPercent val="0"/>
          <c:showBubbleSize val="0"/>
        </c:dLbls>
        <c:axId val="419998511"/>
        <c:axId val="420001423"/>
      </c:scatterChart>
      <c:catAx>
        <c:axId val="426266655"/>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38100" cap="flat" cmpd="sng" algn="ctr">
            <a:solidFill>
              <a:srgbClr val="FF0000"/>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mn-cs"/>
              </a:defRPr>
            </a:pPr>
            <a:endParaRPr lang="en-US"/>
          </a:p>
        </c:txPr>
        <c:crossAx val="426266239"/>
        <c:crossesAt val="1"/>
        <c:auto val="1"/>
        <c:lblAlgn val="ctr"/>
        <c:lblOffset val="100"/>
        <c:noMultiLvlLbl val="0"/>
      </c:catAx>
      <c:valAx>
        <c:axId val="426266239"/>
        <c:scaling>
          <c:logBase val="2"/>
          <c:orientation val="minMax"/>
          <c:max val="4.8"/>
          <c:min val="0.30000000000000004"/>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mn-cs"/>
                  </a:defRPr>
                </a:pPr>
                <a:r>
                  <a:rPr lang="en-US" dirty="0"/>
                  <a:t>Odds Ratios</a:t>
                </a:r>
              </a:p>
            </c:rich>
          </c:tx>
          <c:layout>
            <c:manualLayout>
              <c:xMode val="edge"/>
              <c:yMode val="edge"/>
              <c:x val="0.49913568095654703"/>
              <c:y val="0.10368844756216859"/>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mn-cs"/>
                </a:defRPr>
              </a:pPr>
              <a:endParaRPr lang="en-US"/>
            </a:p>
          </c:txPr>
        </c:title>
        <c:numFmt formatCode="General" sourceLinked="0"/>
        <c:majorTickMark val="none"/>
        <c:minorTickMark val="none"/>
        <c:tickLblPos val="high"/>
        <c:spPr>
          <a:noFill/>
          <a:ln>
            <a:solidFill>
              <a:schemeClr val="bg1">
                <a:lumMod val="85000"/>
              </a:schemeClr>
            </a:solidFill>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mn-cs"/>
              </a:defRPr>
            </a:pPr>
            <a:endParaRPr lang="en-US"/>
          </a:p>
        </c:txPr>
        <c:crossAx val="426266655"/>
        <c:crosses val="autoZero"/>
        <c:crossBetween val="midCat"/>
      </c:valAx>
      <c:valAx>
        <c:axId val="420001423"/>
        <c:scaling>
          <c:orientation val="minMax"/>
        </c:scaling>
        <c:delete val="1"/>
        <c:axPos val="r"/>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crossAx val="419998511"/>
        <c:crosses val="max"/>
        <c:crossBetween val="midCat"/>
      </c:valAx>
      <c:valAx>
        <c:axId val="419998511"/>
        <c:scaling>
          <c:logBase val="2"/>
          <c:orientation val="minMax"/>
        </c:scaling>
        <c:delete val="1"/>
        <c:axPos val="b"/>
        <c:numFmt formatCode="General" sourceLinked="1"/>
        <c:majorTickMark val="out"/>
        <c:minorTickMark val="none"/>
        <c:tickLblPos val="nextTo"/>
        <c:crossAx val="420001423"/>
        <c:crosses val="autoZero"/>
        <c:crossBetween val="midCat"/>
      </c:valAx>
      <c:spPr>
        <a:noFill/>
        <a:ln w="12700">
          <a:solidFill>
            <a:schemeClr val="bg2"/>
          </a:solidFill>
        </a:ln>
        <a:effectLst/>
      </c:spPr>
    </c:plotArea>
    <c:plotVisOnly val="1"/>
    <c:dispBlanksAs val="gap"/>
    <c:showDLblsOverMax val="0"/>
  </c:chart>
  <c:spPr>
    <a:solidFill>
      <a:sysClr val="window" lastClr="FFFFFF"/>
    </a:solidFill>
    <a:ln>
      <a:noFill/>
    </a:ln>
    <a:effectLst/>
  </c:spPr>
  <c:txPr>
    <a:bodyPr/>
    <a:lstStyle/>
    <a:p>
      <a:pPr>
        <a:defRPr sz="1200" b="1" i="0" baseline="0">
          <a:solidFill>
            <a:schemeClr val="tx1"/>
          </a:solidFill>
          <a:latin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25/07/2018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C1AA56-5573-574A-810B-F35270BB729B}" type="datetimeFigureOut">
              <a:rPr lang="en-US" smtClean="0"/>
              <a:t>7/25/18</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0F03FFF-E523-3D46-9706-67AAB7EF441B}" type="slidenum">
              <a:rPr lang="en-US" smtClean="0"/>
              <a:t>‹#›</a:t>
            </a:fld>
            <a:endParaRPr lang="en-US"/>
          </a:p>
        </p:txBody>
      </p:sp>
    </p:spTree>
    <p:extLst>
      <p:ext uri="{BB962C8B-B14F-4D97-AF65-F5344CB8AC3E}">
        <p14:creationId xmlns:p14="http://schemas.microsoft.com/office/powerpoint/2010/main" val="2030984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D0F03FFF-E523-3D46-9706-67AAB7EF441B}" type="slidenum">
              <a:rPr lang="en-US" smtClean="0"/>
              <a:t>1</a:t>
            </a:fld>
            <a:endParaRPr lang="en-US"/>
          </a:p>
        </p:txBody>
      </p:sp>
    </p:spTree>
    <p:extLst>
      <p:ext uri="{BB962C8B-B14F-4D97-AF65-F5344CB8AC3E}">
        <p14:creationId xmlns:p14="http://schemas.microsoft.com/office/powerpoint/2010/main" val="11060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0F03FFF-E523-3D46-9706-67AAB7EF441B}" type="slidenum">
              <a:rPr lang="en-US" smtClean="0"/>
              <a:t>2</a:t>
            </a:fld>
            <a:endParaRPr lang="en-US"/>
          </a:p>
        </p:txBody>
      </p:sp>
    </p:spTree>
    <p:extLst>
      <p:ext uri="{BB962C8B-B14F-4D97-AF65-F5344CB8AC3E}">
        <p14:creationId xmlns:p14="http://schemas.microsoft.com/office/powerpoint/2010/main" val="1568922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0F03FFF-E523-3D46-9706-67AAB7EF441B}" type="slidenum">
              <a:rPr lang="en-US" smtClean="0"/>
              <a:t>3</a:t>
            </a:fld>
            <a:endParaRPr lang="en-US"/>
          </a:p>
        </p:txBody>
      </p:sp>
    </p:spTree>
    <p:extLst>
      <p:ext uri="{BB962C8B-B14F-4D97-AF65-F5344CB8AC3E}">
        <p14:creationId xmlns:p14="http://schemas.microsoft.com/office/powerpoint/2010/main" val="3313562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13" y="1843805"/>
            <a:ext cx="8105775" cy="2662481"/>
          </a:xfrm>
          <a:prstGeom prst="rect">
            <a:avLst/>
          </a:prstGeom>
        </p:spPr>
      </p:pic>
      <p:grpSp>
        <p:nvGrpSpPr>
          <p:cNvPr id="4" name="Group 3"/>
          <p:cNvGrpSpPr/>
          <p:nvPr userDrawn="1"/>
        </p:nvGrpSpPr>
        <p:grpSpPr>
          <a:xfrm>
            <a:off x="1647825" y="6035773"/>
            <a:ext cx="7727992" cy="454358"/>
            <a:chOff x="1647825" y="6035773"/>
            <a:chExt cx="7727992" cy="454358"/>
          </a:xfrm>
        </p:grpSpPr>
        <p:sp>
          <p:nvSpPr>
            <p:cNvPr id="2" name="TextBox 1"/>
            <p:cNvSpPr txBox="1"/>
            <p:nvPr userDrawn="1"/>
          </p:nvSpPr>
          <p:spPr>
            <a:xfrm>
              <a:off x="2108242" y="6077480"/>
              <a:ext cx="7267575" cy="369332"/>
            </a:xfrm>
            <a:prstGeom prst="rect">
              <a:avLst/>
            </a:prstGeom>
            <a:noFill/>
          </p:spPr>
          <p:txBody>
            <a:bodyPr wrap="square" rtlCol="0">
              <a:spAutoFit/>
            </a:bodyPr>
            <a:lstStyle/>
            <a:p>
              <a:pPr algn="l"/>
              <a:r>
                <a:rPr lang="fr-CH" sz="18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8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8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8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47825" y="6035773"/>
              <a:ext cx="460417" cy="454358"/>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562844" y="1600201"/>
            <a:ext cx="8018313"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047" y="6359567"/>
            <a:ext cx="1066968" cy="354242"/>
          </a:xfrm>
          <a:prstGeom prst="rect">
            <a:avLst/>
          </a:prstGeom>
        </p:spPr>
      </p:pic>
      <p:grpSp>
        <p:nvGrpSpPr>
          <p:cNvPr id="4" name="Group 3"/>
          <p:cNvGrpSpPr/>
          <p:nvPr userDrawn="1"/>
        </p:nvGrpSpPr>
        <p:grpSpPr>
          <a:xfrm>
            <a:off x="562844" y="6370078"/>
            <a:ext cx="6789798" cy="333221"/>
            <a:chOff x="562844" y="6370078"/>
            <a:chExt cx="6789798" cy="333221"/>
          </a:xfrm>
        </p:grpSpPr>
        <p:sp>
          <p:nvSpPr>
            <p:cNvPr id="8" name="TextBox 7"/>
            <p:cNvSpPr txBox="1"/>
            <p:nvPr userDrawn="1"/>
          </p:nvSpPr>
          <p:spPr>
            <a:xfrm>
              <a:off x="844967" y="6382800"/>
              <a:ext cx="6507675"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0078"/>
              <a:ext cx="337665" cy="333221"/>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33298" y="6356704"/>
            <a:ext cx="1078471" cy="358060"/>
          </a:xfrm>
          <a:prstGeom prst="rect">
            <a:avLst/>
          </a:prstGeom>
        </p:spPr>
      </p:pic>
      <p:grpSp>
        <p:nvGrpSpPr>
          <p:cNvPr id="4" name="Group 3"/>
          <p:cNvGrpSpPr/>
          <p:nvPr userDrawn="1"/>
        </p:nvGrpSpPr>
        <p:grpSpPr>
          <a:xfrm>
            <a:off x="446359" y="6369124"/>
            <a:ext cx="6919640" cy="333221"/>
            <a:chOff x="446359" y="6369124"/>
            <a:chExt cx="6919640" cy="333221"/>
          </a:xfrm>
        </p:grpSpPr>
        <p:sp>
          <p:nvSpPr>
            <p:cNvPr id="7" name="TextBox 6"/>
            <p:cNvSpPr txBox="1"/>
            <p:nvPr userDrawn="1"/>
          </p:nvSpPr>
          <p:spPr>
            <a:xfrm>
              <a:off x="728482" y="6381846"/>
              <a:ext cx="6637517"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6359" y="6369124"/>
              <a:ext cx="337665" cy="333221"/>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6"/>
            <a:ext cx="7772400" cy="1470025"/>
          </a:xfrm>
        </p:spPr>
        <p:txBody>
          <a:bodyPr/>
          <a:lstStyle>
            <a:lvl1pPr>
              <a:defRPr>
                <a:solidFill>
                  <a:srgbClr val="0099D2"/>
                </a:solidFill>
                <a:latin typeface="Raleway" panose="020B0503030101060003"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ED1C24"/>
                </a:solidFill>
                <a:latin typeface="Raleway" panose="020B05030301010600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588" y="343814"/>
            <a:ext cx="4112824" cy="1350927"/>
          </a:xfrm>
          <a:prstGeom prst="rect">
            <a:avLst/>
          </a:prstGeom>
        </p:spPr>
      </p:pic>
      <p:grpSp>
        <p:nvGrpSpPr>
          <p:cNvPr id="4" name="Group 3"/>
          <p:cNvGrpSpPr/>
          <p:nvPr userDrawn="1"/>
        </p:nvGrpSpPr>
        <p:grpSpPr>
          <a:xfrm>
            <a:off x="2186377" y="6447071"/>
            <a:ext cx="6551223" cy="333673"/>
            <a:chOff x="3209637" y="6447071"/>
            <a:chExt cx="6551223" cy="333673"/>
          </a:xfrm>
        </p:grpSpPr>
        <p:sp>
          <p:nvSpPr>
            <p:cNvPr id="10" name="TextBox 9"/>
            <p:cNvSpPr txBox="1"/>
            <p:nvPr userDrawn="1"/>
          </p:nvSpPr>
          <p:spPr>
            <a:xfrm>
              <a:off x="3491760" y="6447071"/>
              <a:ext cx="626910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baseline="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09637" y="6447523"/>
              <a:ext cx="337665" cy="333221"/>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860" y="274639"/>
            <a:ext cx="8018280"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a:xfrm>
            <a:off x="562860" y="1600201"/>
            <a:ext cx="8018280" cy="4525963"/>
          </a:xfrm>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3"/>
            <a:ext cx="1078471" cy="358060"/>
          </a:xfrm>
          <a:prstGeom prst="rect">
            <a:avLst/>
          </a:prstGeom>
        </p:spPr>
      </p:pic>
      <p:grpSp>
        <p:nvGrpSpPr>
          <p:cNvPr id="4" name="Group 3"/>
          <p:cNvGrpSpPr/>
          <p:nvPr userDrawn="1"/>
        </p:nvGrpSpPr>
        <p:grpSpPr>
          <a:xfrm>
            <a:off x="562860" y="6372783"/>
            <a:ext cx="6999083" cy="333221"/>
            <a:chOff x="562860" y="6372783"/>
            <a:chExt cx="6999083" cy="333221"/>
          </a:xfrm>
        </p:grpSpPr>
        <p:sp>
          <p:nvSpPr>
            <p:cNvPr id="7" name="TextBox 6"/>
            <p:cNvSpPr txBox="1"/>
            <p:nvPr userDrawn="1"/>
          </p:nvSpPr>
          <p:spPr>
            <a:xfrm>
              <a:off x="844984" y="6385505"/>
              <a:ext cx="6716959" cy="307777"/>
            </a:xfrm>
            <a:prstGeom prst="rect">
              <a:avLst/>
            </a:prstGeom>
            <a:noFill/>
          </p:spPr>
          <p:txBody>
            <a:bodyPr wrap="square" rtlCol="0">
              <a:spAutoFit/>
            </a:bodyPr>
            <a:lstStyle/>
            <a:p>
              <a:pPr algn="l"/>
              <a:r>
                <a:rPr lang="fr-CH" sz="1400" dirty="0">
                  <a:solidFill>
                    <a:srgbClr val="FF0000"/>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FF0000"/>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FF0000"/>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60" y="6372783"/>
              <a:ext cx="337665" cy="333221"/>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1"/>
            <a:ext cx="7772400" cy="1362075"/>
          </a:xfrm>
        </p:spPr>
        <p:txBody>
          <a:bodyPr anchor="t"/>
          <a:lstStyle>
            <a:lvl1pPr algn="l">
              <a:defRPr sz="4000" b="1" cap="all">
                <a:solidFill>
                  <a:srgbClr val="0099D2"/>
                </a:solidFill>
                <a:latin typeface="Raleway" panose="020B0503030101060003"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3"/>
            <a:ext cx="7772400" cy="1500187"/>
          </a:xfrm>
        </p:spPr>
        <p:txBody>
          <a:bodyPr anchor="b"/>
          <a:lstStyle>
            <a:lvl1pPr marL="0" indent="0">
              <a:buNone/>
              <a:defRPr sz="2000">
                <a:solidFill>
                  <a:srgbClr val="ED1C24"/>
                </a:solidFill>
                <a:latin typeface="Raleway" panose="020B05030301010600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4" name="Group 3"/>
          <p:cNvGrpSpPr/>
          <p:nvPr userDrawn="1"/>
        </p:nvGrpSpPr>
        <p:grpSpPr>
          <a:xfrm>
            <a:off x="685800" y="6369124"/>
            <a:ext cx="6948714" cy="333221"/>
            <a:chOff x="685800" y="6369124"/>
            <a:chExt cx="6948714" cy="333221"/>
          </a:xfrm>
        </p:grpSpPr>
        <p:sp>
          <p:nvSpPr>
            <p:cNvPr id="10" name="TextBox 9"/>
            <p:cNvSpPr txBox="1"/>
            <p:nvPr userDrawn="1"/>
          </p:nvSpPr>
          <p:spPr>
            <a:xfrm>
              <a:off x="967924" y="6381846"/>
              <a:ext cx="666659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 y="6369124"/>
              <a:ext cx="337665" cy="333221"/>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97" y="274639"/>
            <a:ext cx="8298205"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sz="half" idx="1"/>
          </p:nvPr>
        </p:nvSpPr>
        <p:spPr>
          <a:xfrm>
            <a:off x="422897" y="1600201"/>
            <a:ext cx="3836708"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2502" y="1600201"/>
            <a:ext cx="4038600"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422897" y="6369124"/>
            <a:ext cx="7269674" cy="333221"/>
            <a:chOff x="422897" y="6369124"/>
            <a:chExt cx="7269674" cy="333221"/>
          </a:xfrm>
        </p:grpSpPr>
        <p:sp>
          <p:nvSpPr>
            <p:cNvPr id="9" name="TextBox 8"/>
            <p:cNvSpPr txBox="1"/>
            <p:nvPr userDrawn="1"/>
          </p:nvSpPr>
          <p:spPr>
            <a:xfrm>
              <a:off x="705021" y="6381846"/>
              <a:ext cx="698755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897" y="6369124"/>
              <a:ext cx="337665" cy="333221"/>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Text Placeholder 2"/>
          <p:cNvSpPr>
            <a:spLocks noGrp="1"/>
          </p:cNvSpPr>
          <p:nvPr>
            <p:ph type="body" idx="1"/>
          </p:nvPr>
        </p:nvSpPr>
        <p:spPr>
          <a:xfrm>
            <a:off x="568241" y="1535113"/>
            <a:ext cx="38382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68241" y="2174875"/>
            <a:ext cx="38382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39382"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53938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7" name="Group 6"/>
          <p:cNvGrpSpPr/>
          <p:nvPr userDrawn="1"/>
        </p:nvGrpSpPr>
        <p:grpSpPr>
          <a:xfrm>
            <a:off x="562844" y="6372781"/>
            <a:ext cx="7107956" cy="333221"/>
            <a:chOff x="562844" y="6372781"/>
            <a:chExt cx="7107956" cy="333221"/>
          </a:xfrm>
        </p:grpSpPr>
        <p:sp>
          <p:nvSpPr>
            <p:cNvPr id="12" name="TextBox 11"/>
            <p:cNvSpPr txBox="1"/>
            <p:nvPr userDrawn="1"/>
          </p:nvSpPr>
          <p:spPr>
            <a:xfrm>
              <a:off x="844968" y="6385503"/>
              <a:ext cx="6825832"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2781"/>
              <a:ext cx="337665" cy="333221"/>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3" name="Group 2"/>
          <p:cNvGrpSpPr/>
          <p:nvPr userDrawn="1"/>
        </p:nvGrpSpPr>
        <p:grpSpPr>
          <a:xfrm>
            <a:off x="510887" y="6372781"/>
            <a:ext cx="7130884" cy="333221"/>
            <a:chOff x="510887" y="6372781"/>
            <a:chExt cx="7130884" cy="333221"/>
          </a:xfrm>
        </p:grpSpPr>
        <p:sp>
          <p:nvSpPr>
            <p:cNvPr id="9" name="TextBox 8"/>
            <p:cNvSpPr txBox="1"/>
            <p:nvPr userDrawn="1"/>
          </p:nvSpPr>
          <p:spPr>
            <a:xfrm>
              <a:off x="793011" y="6385503"/>
              <a:ext cx="684876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0887" y="6372781"/>
              <a:ext cx="337665" cy="33322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973" y="273049"/>
            <a:ext cx="2797026" cy="1162051"/>
          </a:xfrm>
        </p:spPr>
        <p:txBody>
          <a:bodyPr anchor="b"/>
          <a:lstStyle>
            <a:lvl1pPr algn="l">
              <a:defRPr sz="2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a:xfrm>
            <a:off x="3504503" y="273052"/>
            <a:ext cx="5111750" cy="5853113"/>
          </a:xfrm>
        </p:spPr>
        <p:txBody>
          <a:bodyPr/>
          <a:lstStyle>
            <a:lvl1pPr>
              <a:defRPr sz="3200">
                <a:latin typeface="Raleway" panose="020B0503030101060003" pitchFamily="34" charset="0"/>
              </a:defRPr>
            </a:lvl1pPr>
            <a:lvl2pPr>
              <a:defRPr sz="2800">
                <a:latin typeface="Raleway" panose="020B0503030101060003" pitchFamily="34" charset="0"/>
              </a:defRPr>
            </a:lvl2pPr>
            <a:lvl3pPr>
              <a:defRPr sz="2400">
                <a:latin typeface="Raleway" panose="020B0503030101060003" pitchFamily="34" charset="0"/>
              </a:defRPr>
            </a:lvl3pPr>
            <a:lvl4pPr>
              <a:defRPr sz="2000">
                <a:latin typeface="Raleway" panose="020B0503030101060003" pitchFamily="34" charset="0"/>
              </a:defRPr>
            </a:lvl4pPr>
            <a:lvl5pPr>
              <a:defRPr sz="2000">
                <a:latin typeface="Raleway" panose="020B05030301010600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7973" y="1435102"/>
            <a:ext cx="2797026" cy="46910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563366" y="6369124"/>
            <a:ext cx="7129204" cy="333221"/>
            <a:chOff x="563366" y="6369124"/>
            <a:chExt cx="7129204" cy="333221"/>
          </a:xfrm>
        </p:grpSpPr>
        <p:sp>
          <p:nvSpPr>
            <p:cNvPr id="11" name="TextBox 10"/>
            <p:cNvSpPr txBox="1"/>
            <p:nvPr userDrawn="1"/>
          </p:nvSpPr>
          <p:spPr>
            <a:xfrm>
              <a:off x="845489" y="6381846"/>
              <a:ext cx="6847081"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366" y="6369124"/>
              <a:ext cx="337665" cy="333221"/>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9"/>
          </a:xfrm>
        </p:spPr>
        <p:txBody>
          <a:bodyPr anchor="b"/>
          <a:lstStyle>
            <a:lvl1pPr algn="l">
              <a:defRPr sz="2000" b="1">
                <a:solidFill>
                  <a:srgbClr val="0099D2"/>
                </a:solidFill>
                <a:latin typeface="Raleway" panose="020B0503030101060003" pitchFamily="34" charset="0"/>
              </a:defRPr>
            </a:lvl1pPr>
          </a:lstStyle>
          <a:p>
            <a:r>
              <a:rPr lang="en-US" dirty="0"/>
              <a:t>Click to edit Master title style</a:t>
            </a:r>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atin typeface="Raleway" panose="020B05030301010600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828800" y="5367338"/>
            <a:ext cx="5486400" cy="8048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866487" y="6369124"/>
            <a:ext cx="6251203" cy="333221"/>
            <a:chOff x="866487" y="6369124"/>
            <a:chExt cx="6251203" cy="333221"/>
          </a:xfrm>
        </p:grpSpPr>
        <p:sp>
          <p:nvSpPr>
            <p:cNvPr id="11" name="TextBox 10"/>
            <p:cNvSpPr txBox="1"/>
            <p:nvPr userDrawn="1"/>
          </p:nvSpPr>
          <p:spPr>
            <a:xfrm>
              <a:off x="1148611" y="6381846"/>
              <a:ext cx="5969079"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487" y="6369124"/>
              <a:ext cx="337665" cy="333221"/>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0099D2"/>
          </a:solidFill>
          <a:latin typeface="Raleway" panose="020B0503030101060003"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anose="020F050202020403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anose="020F050202020403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anose="020F050202020403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chart" Target="../charts/chart2.xm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5.emf"/><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2304" y="76392"/>
            <a:ext cx="7233256" cy="1174769"/>
          </a:xfrm>
        </p:spPr>
        <p:txBody>
          <a:bodyPr>
            <a:noAutofit/>
          </a:bodyPr>
          <a:lstStyle/>
          <a:p>
            <a:r>
              <a:rPr lang="en-US" sz="2000" dirty="0" err="1">
                <a:solidFill>
                  <a:schemeClr val="tx1"/>
                </a:solidFill>
                <a:latin typeface="Times New Roman" panose="02020603050405020304" pitchFamily="18" charset="0"/>
                <a:cs typeface="Times New Roman" panose="02020603050405020304" pitchFamily="18" charset="0"/>
              </a:rPr>
              <a:t>Syndemics</a:t>
            </a:r>
            <a:r>
              <a:rPr lang="en-US" sz="2000" dirty="0">
                <a:solidFill>
                  <a:schemeClr val="tx1"/>
                </a:solidFill>
                <a:latin typeface="Times New Roman" panose="02020603050405020304" pitchFamily="18" charset="0"/>
                <a:cs typeface="Times New Roman" panose="02020603050405020304" pitchFamily="18" charset="0"/>
              </a:rPr>
              <a:t> Predict Bio-Behavioral HIV Sexual Transmission Risk Behavior Longitudinally in US HIV Clinics</a:t>
            </a:r>
            <a:br>
              <a:rPr lang="en-US" sz="2000" dirty="0">
                <a:solidFill>
                  <a:schemeClr val="tx1"/>
                </a:solidFill>
                <a:latin typeface="Times New Roman" panose="02020603050405020304" pitchFamily="18" charset="0"/>
                <a:cs typeface="Times New Roman" panose="02020603050405020304" pitchFamily="18" charset="0"/>
              </a:rPr>
            </a:br>
            <a:r>
              <a:rPr lang="en-US" sz="1100" b="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Satyanand Satyanarayana, Steven A. Safren, Brooke G. Rogers, Sierra Bainter, Katerina A. Christopoulos, </a:t>
            </a:r>
            <a:br>
              <a:rPr lang="en-US" sz="1100" b="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br>
            <a:r>
              <a:rPr lang="en-US" sz="1100" b="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Rob J. Fredericksen, William C. Mathews, Richard D. Moore, Michael J. Mugavero, Sonia Napravnik, Matthew J. Mimiaga, </a:t>
            </a:r>
            <a:br>
              <a:rPr lang="en-US" sz="1100" b="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br>
            <a:r>
              <a:rPr lang="en-US" sz="1100" b="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Kenneth H. Mayer, and Heidi M. Crane</a:t>
            </a:r>
            <a:br>
              <a:rPr lang="en-US" sz="600" b="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br>
            <a:endParaRPr lang="en-US" sz="1000" b="0" dirty="0">
              <a:solidFill>
                <a:schemeClr val="tx1"/>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B71063EB-02A4-1D4A-A146-027D1C6F994F}"/>
              </a:ext>
            </a:extLst>
          </p:cNvPr>
          <p:cNvPicPr>
            <a:picLocks noChangeAspect="1"/>
          </p:cNvPicPr>
          <p:nvPr/>
        </p:nvPicPr>
        <p:blipFill>
          <a:blip r:embed="rId3"/>
          <a:stretch>
            <a:fillRect/>
          </a:stretch>
        </p:blipFill>
        <p:spPr>
          <a:xfrm>
            <a:off x="80844" y="344069"/>
            <a:ext cx="965392" cy="365756"/>
          </a:xfrm>
          <a:prstGeom prst="rect">
            <a:avLst/>
          </a:prstGeom>
        </p:spPr>
      </p:pic>
      <p:pic>
        <p:nvPicPr>
          <p:cNvPr id="8" name="Picture 7">
            <a:extLst>
              <a:ext uri="{FF2B5EF4-FFF2-40B4-BE49-F238E27FC236}">
                <a16:creationId xmlns:a16="http://schemas.microsoft.com/office/drawing/2014/main" id="{52CDD4F3-C913-5F4A-9EF4-89743098F43E}"/>
              </a:ext>
            </a:extLst>
          </p:cNvPr>
          <p:cNvPicPr>
            <a:picLocks noChangeAspect="1"/>
          </p:cNvPicPr>
          <p:nvPr/>
        </p:nvPicPr>
        <p:blipFill>
          <a:blip r:embed="rId4"/>
          <a:stretch>
            <a:fillRect/>
          </a:stretch>
        </p:blipFill>
        <p:spPr>
          <a:xfrm>
            <a:off x="8123797" y="702091"/>
            <a:ext cx="803032" cy="331908"/>
          </a:xfrm>
          <a:prstGeom prst="rect">
            <a:avLst/>
          </a:prstGeom>
        </p:spPr>
      </p:pic>
      <p:pic>
        <p:nvPicPr>
          <p:cNvPr id="9" name="Picture 8">
            <a:extLst>
              <a:ext uri="{FF2B5EF4-FFF2-40B4-BE49-F238E27FC236}">
                <a16:creationId xmlns:a16="http://schemas.microsoft.com/office/drawing/2014/main" id="{3E4940D8-54BC-EF4E-BCC3-22EB7FACE6C3}"/>
              </a:ext>
            </a:extLst>
          </p:cNvPr>
          <p:cNvPicPr>
            <a:picLocks noChangeAspect="1"/>
          </p:cNvPicPr>
          <p:nvPr/>
        </p:nvPicPr>
        <p:blipFill>
          <a:blip r:embed="rId5"/>
          <a:stretch>
            <a:fillRect/>
          </a:stretch>
        </p:blipFill>
        <p:spPr>
          <a:xfrm>
            <a:off x="8123797" y="76392"/>
            <a:ext cx="803031" cy="535354"/>
          </a:xfrm>
          <a:prstGeom prst="rect">
            <a:avLst/>
          </a:prstGeom>
        </p:spPr>
      </p:pic>
      <p:sp>
        <p:nvSpPr>
          <p:cNvPr id="3" name="TextBox 2"/>
          <p:cNvSpPr txBox="1"/>
          <p:nvPr/>
        </p:nvSpPr>
        <p:spPr>
          <a:xfrm>
            <a:off x="537309" y="1120408"/>
            <a:ext cx="8155929" cy="1415772"/>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Syndemics</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Co-occurring psychosocial conditions that exacerbate risk for HIV transmission</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Usually studied in context of populations at risk of contracting HIV </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Less known about HIV transmission risk created by syndemics occurring in HIV-infected patients receiving clinical care </a:t>
            </a:r>
          </a:p>
          <a:p>
            <a:pPr marL="285750" indent="-285750">
              <a:buFont typeface="Arial" panose="020B0604020202020204" pitchFamily="34" charset="0"/>
              <a:buChar char="•"/>
            </a:pPr>
            <a:r>
              <a:rPr lang="en-US" sz="1400" dirty="0" err="1">
                <a:latin typeface="Times New Roman" panose="02020603050405020304" pitchFamily="18" charset="0"/>
                <a:cs typeface="Times New Roman" panose="02020603050405020304" pitchFamily="18" charset="0"/>
              </a:rPr>
              <a:t>Syndemics</a:t>
            </a:r>
            <a:r>
              <a:rPr lang="en-US" sz="1400" dirty="0">
                <a:latin typeface="Times New Roman" panose="02020603050405020304" pitchFamily="18" charset="0"/>
                <a:cs typeface="Times New Roman" panose="02020603050405020304" pitchFamily="18" charset="0"/>
              </a:rPr>
              <a:t> could help identify patients to receive psychosocial intervention to curb new HIV transmissions </a:t>
            </a:r>
          </a:p>
        </p:txBody>
      </p:sp>
      <p:graphicFrame>
        <p:nvGraphicFramePr>
          <p:cNvPr id="10" name="Chart 9">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1165531222"/>
              </p:ext>
            </p:extLst>
          </p:nvPr>
        </p:nvGraphicFramePr>
        <p:xfrm>
          <a:off x="4709209" y="2583766"/>
          <a:ext cx="3984029" cy="2433272"/>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3"/>
          <p:cNvSpPr txBox="1"/>
          <p:nvPr/>
        </p:nvSpPr>
        <p:spPr>
          <a:xfrm>
            <a:off x="524002" y="2656866"/>
            <a:ext cx="4198512" cy="184665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CNICS</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Network of CFAR sites providing patients with clinical care</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Health information collected at patient visits with patient-reported outcomes (PROs) collected at visits at least 4-6 months apart</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15 727 pts from July 2000 to April 2017 </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68 984 total visits (mean 4.4 visits/</a:t>
            </a:r>
            <a:r>
              <a:rPr lang="en-US" sz="1400" dirty="0" err="1">
                <a:latin typeface="Times New Roman" panose="02020603050405020304" pitchFamily="18" charset="0"/>
                <a:cs typeface="Times New Roman" panose="02020603050405020304" pitchFamily="18" charset="0"/>
              </a:rPr>
              <a:t>pt</a:t>
            </a:r>
            <a:r>
              <a:rPr lang="en-US" sz="1400" dirty="0">
                <a:latin typeface="Times New Roman" panose="02020603050405020304" pitchFamily="18" charset="0"/>
                <a:cs typeface="Times New Roman" panose="02020603050405020304" pitchFamily="18" charset="0"/>
              </a:rPr>
              <a:t>) </a:t>
            </a:r>
          </a:p>
        </p:txBody>
      </p:sp>
      <p:sp>
        <p:nvSpPr>
          <p:cNvPr id="5" name="Rectangle 4">
            <a:extLst>
              <a:ext uri="{FF2B5EF4-FFF2-40B4-BE49-F238E27FC236}">
                <a16:creationId xmlns:a16="http://schemas.microsoft.com/office/drawing/2014/main" id="{58262548-0C80-154B-8B67-E9849AB87859}"/>
              </a:ext>
            </a:extLst>
          </p:cNvPr>
          <p:cNvSpPr/>
          <p:nvPr/>
        </p:nvSpPr>
        <p:spPr>
          <a:xfrm>
            <a:off x="514449" y="5017038"/>
            <a:ext cx="8389519" cy="1431161"/>
          </a:xfrm>
          <a:prstGeom prst="rect">
            <a:avLst/>
          </a:prstGeom>
        </p:spPr>
        <p:txBody>
          <a:bodyPr wrap="square">
            <a:spAutoFit/>
          </a:bodyPr>
          <a:lstStyle/>
          <a:p>
            <a:pPr marL="12700"/>
            <a:r>
              <a:rPr lang="en-US" sz="1200" b="1" dirty="0">
                <a:latin typeface="Times New Roman" panose="02020603050405020304" pitchFamily="18" charset="0"/>
                <a:cs typeface="Times New Roman" panose="02020603050405020304" pitchFamily="18" charset="0"/>
              </a:rPr>
              <a:t>Acknowledgments</a:t>
            </a:r>
            <a:endParaRPr lang="en-US" sz="1400" b="1" dirty="0">
              <a:latin typeface="Times New Roman" panose="02020603050405020304" pitchFamily="18" charset="0"/>
              <a:cs typeface="Times New Roman" panose="02020603050405020304" pitchFamily="18" charset="0"/>
            </a:endParaRPr>
          </a:p>
          <a:p>
            <a:pPr marL="12700"/>
            <a:r>
              <a:rPr lang="en-US" sz="1000" dirty="0">
                <a:latin typeface="Times New Roman" panose="02020603050405020304" pitchFamily="18" charset="0"/>
                <a:cs typeface="Times New Roman" panose="02020603050405020304" pitchFamily="18" charset="0"/>
              </a:rPr>
              <a:t>CNICS is an NIH-funded program (</a:t>
            </a:r>
            <a:r>
              <a:rPr lang="en-US" sz="1000" b="1" dirty="0">
                <a:latin typeface="Times New Roman" panose="02020603050405020304" pitchFamily="18" charset="0"/>
                <a:cs typeface="Times New Roman" panose="02020603050405020304" pitchFamily="18" charset="0"/>
              </a:rPr>
              <a:t>R24 AI067039</a:t>
            </a:r>
            <a:r>
              <a:rPr lang="en-US" sz="1000" dirty="0">
                <a:latin typeface="Times New Roman" panose="02020603050405020304" pitchFamily="18" charset="0"/>
                <a:cs typeface="Times New Roman" panose="02020603050405020304" pitchFamily="18" charset="0"/>
              </a:rPr>
              <a:t>) made possible by the National Institute of Allergy and Infectious Diseases (NIAID) and the National Heart, Lung, and Blood Institute (NHLBI). The CFAR sites involved in CNICS include Univ of Alabama at Birmingham (P30 AI027767), Univ of Washington (P30 AI027757), Univ of California San Diego (P30 AI036214), Univ of California San Francisco (P30 AI027763), Case Western Reserve Univ (P30 AI036219), Johns Hopkins Univ (P30 AI094189, U01 DA036935), Fenway Health/Harvard (P30 AI060354), and Univ of North Carolina Chapel Hill (P30 AI50410). </a:t>
            </a:r>
            <a:r>
              <a:rPr lang="en-US" sz="1100" dirty="0">
                <a:latin typeface="Times New Roman" panose="02020603050405020304" pitchFamily="18" charset="0"/>
                <a:cs typeface="Times New Roman" panose="02020603050405020304" pitchFamily="18" charset="0"/>
              </a:rPr>
              <a:t>Author time was supported by 9K24 DA040489 (Safren) and by the University of Miami Dean’s Fellowship. </a:t>
            </a:r>
          </a:p>
          <a:p>
            <a:pPr marL="12700"/>
            <a:r>
              <a:rPr lang="en-US" sz="1200" b="1" dirty="0">
                <a:latin typeface="Times New Roman" panose="02020603050405020304" pitchFamily="18" charset="0"/>
                <a:cs typeface="Times New Roman" panose="02020603050405020304" pitchFamily="18" charset="0"/>
              </a:rPr>
              <a:t>Conflicts of Interest</a:t>
            </a:r>
          </a:p>
          <a:p>
            <a:pPr marL="12700"/>
            <a:r>
              <a:rPr lang="en-US" sz="1050" dirty="0">
                <a:latin typeface="Times New Roman" panose="02020603050405020304" pitchFamily="18" charset="0"/>
                <a:cs typeface="Times New Roman" panose="02020603050405020304" pitchFamily="18" charset="0"/>
              </a:rPr>
              <a:t>No conflicts to disclose</a:t>
            </a:r>
          </a:p>
        </p:txBody>
      </p:sp>
    </p:spTree>
    <p:extLst>
      <p:ext uri="{BB962C8B-B14F-4D97-AF65-F5344CB8AC3E}">
        <p14:creationId xmlns:p14="http://schemas.microsoft.com/office/powerpoint/2010/main" val="66215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0" grpId="0">
        <p:bldAsOne/>
      </p:bldGraphic>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4B8697D-7E2F-1546-B57F-04993E7124AD}"/>
              </a:ext>
            </a:extLst>
          </p:cNvPr>
          <p:cNvSpPr txBox="1"/>
          <p:nvPr/>
        </p:nvSpPr>
        <p:spPr>
          <a:xfrm>
            <a:off x="445168" y="680745"/>
            <a:ext cx="8232106" cy="2062103"/>
          </a:xfrm>
          <a:prstGeom prst="rect">
            <a:avLst/>
          </a:prstGeom>
          <a:noFill/>
          <a:ln>
            <a:noFill/>
          </a:ln>
        </p:spPr>
        <p:txBody>
          <a:bodyPr wrap="square" numCol="2" rtlCol="0">
            <a:spAutoFit/>
          </a:bodyPr>
          <a:lstStyle/>
          <a:p>
            <a:r>
              <a:rPr lang="en-US" sz="1600" u="sng" dirty="0">
                <a:latin typeface="Times New Roman" panose="02020603050405020304" pitchFamily="18" charset="0"/>
                <a:cs typeface="Times New Roman" panose="02020603050405020304" pitchFamily="18" charset="0"/>
              </a:rPr>
              <a:t>Predictors</a:t>
            </a:r>
          </a:p>
          <a:p>
            <a:pPr marL="174625"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No. of </a:t>
            </a:r>
            <a:r>
              <a:rPr lang="en-US" sz="1600" dirty="0" err="1">
                <a:latin typeface="Times New Roman" panose="02020603050405020304" pitchFamily="18" charset="0"/>
                <a:cs typeface="Times New Roman" panose="02020603050405020304" pitchFamily="18" charset="0"/>
              </a:rPr>
              <a:t>syndemics</a:t>
            </a:r>
            <a:endParaRPr lang="en-US" sz="1600" dirty="0">
              <a:latin typeface="Times New Roman" panose="02020603050405020304" pitchFamily="18" charset="0"/>
              <a:cs typeface="Times New Roman" panose="02020603050405020304" pitchFamily="18" charset="0"/>
            </a:endParaRPr>
          </a:p>
          <a:p>
            <a:pPr lvl="1"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Depression (PHQ-9)</a:t>
            </a:r>
          </a:p>
          <a:p>
            <a:pPr lvl="1"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Anxiety (Brief PHQ)</a:t>
            </a:r>
          </a:p>
          <a:p>
            <a:pPr lvl="1"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Alcohol Use (AUDIT-C)</a:t>
            </a:r>
          </a:p>
          <a:p>
            <a:pPr lvl="1"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Drug Use (ASSIST)</a:t>
            </a:r>
          </a:p>
          <a:p>
            <a:pPr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Time (measured by visit number)</a:t>
            </a:r>
          </a:p>
          <a:p>
            <a:pPr indent="-174625">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Behavioral risk group</a:t>
            </a:r>
          </a:p>
          <a:p>
            <a:r>
              <a:rPr lang="en-US" sz="1600" u="sng" dirty="0">
                <a:latin typeface="Times New Roman" panose="02020603050405020304" pitchFamily="18" charset="0"/>
                <a:cs typeface="Times New Roman" panose="02020603050405020304" pitchFamily="18" charset="0"/>
              </a:rPr>
              <a:t>Outcome</a:t>
            </a:r>
          </a:p>
          <a:p>
            <a:r>
              <a:rPr lang="en-US" sz="1600" dirty="0">
                <a:latin typeface="Times New Roman" panose="02020603050405020304" pitchFamily="18" charset="0"/>
                <a:cs typeface="Times New Roman" panose="02020603050405020304" pitchFamily="18" charset="0"/>
              </a:rPr>
              <a:t>Bio-behavioral transmission risk behavior (TRB): </a:t>
            </a:r>
            <a:r>
              <a:rPr lang="en-US" sz="1600" dirty="0" err="1">
                <a:latin typeface="Times New Roman" panose="02020603050405020304" pitchFamily="18" charset="0"/>
                <a:cs typeface="Times New Roman" panose="02020603050405020304" pitchFamily="18" charset="0"/>
              </a:rPr>
              <a:t>condomless</a:t>
            </a:r>
            <a:r>
              <a:rPr lang="en-US" sz="1600" dirty="0">
                <a:latin typeface="Times New Roman" panose="02020603050405020304" pitchFamily="18" charset="0"/>
                <a:cs typeface="Times New Roman" panose="02020603050405020304" pitchFamily="18" charset="0"/>
              </a:rPr>
              <a:t> sex while virally detectable (HIV RNA &gt; 400) with a partner of unknown or HIV-negative status</a:t>
            </a:r>
          </a:p>
          <a:p>
            <a:pPr indent="-174625">
              <a:buFont typeface="Arial" panose="020B0604020202020204" pitchFamily="34" charset="0"/>
              <a:buChar char="•"/>
            </a:pPr>
            <a:endParaRPr lang="en-US" sz="1600" u="sng" dirty="0">
              <a:latin typeface="Times New Roman" panose="02020603050405020304" pitchFamily="18" charset="0"/>
              <a:cs typeface="Times New Roman" panose="02020603050405020304" pitchFamily="18" charset="0"/>
            </a:endParaRPr>
          </a:p>
          <a:p>
            <a:pPr indent="-174625">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graphicFrame>
        <p:nvGraphicFramePr>
          <p:cNvPr id="3" name="Chart 2">
            <a:extLst>
              <a:ext uri="{FF2B5EF4-FFF2-40B4-BE49-F238E27FC236}">
                <a16:creationId xmlns:a16="http://schemas.microsoft.com/office/drawing/2014/main" id="{00000000-0008-0000-0000-000018000000}"/>
              </a:ext>
            </a:extLst>
          </p:cNvPr>
          <p:cNvGraphicFramePr>
            <a:graphicFrameLocks noChangeAspect="1"/>
          </p:cNvGraphicFramePr>
          <p:nvPr>
            <p:extLst>
              <p:ext uri="{D42A27DB-BD31-4B8C-83A1-F6EECF244321}">
                <p14:modId xmlns:p14="http://schemas.microsoft.com/office/powerpoint/2010/main" val="1714328396"/>
              </p:ext>
            </p:extLst>
          </p:nvPr>
        </p:nvGraphicFramePr>
        <p:xfrm>
          <a:off x="243840" y="3121152"/>
          <a:ext cx="4072857" cy="30219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D87DA397-0D33-4BCD-B2D1-057EC7503B9E}"/>
              </a:ext>
            </a:extLst>
          </p:cNvPr>
          <p:cNvGraphicFramePr>
            <a:graphicFrameLocks noChangeAspect="1"/>
          </p:cNvGraphicFramePr>
          <p:nvPr>
            <p:extLst>
              <p:ext uri="{D42A27DB-BD31-4B8C-83A1-F6EECF244321}">
                <p14:modId xmlns:p14="http://schemas.microsoft.com/office/powerpoint/2010/main" val="4123235563"/>
              </p:ext>
            </p:extLst>
          </p:nvPr>
        </p:nvGraphicFramePr>
        <p:xfrm>
          <a:off x="4470818" y="4382043"/>
          <a:ext cx="4114800" cy="17610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70B0A8F4-4A89-4D47-A9EA-06DA15644F31}"/>
              </a:ext>
            </a:extLst>
          </p:cNvPr>
          <p:cNvGraphicFramePr>
            <a:graphicFrameLocks/>
          </p:cNvGraphicFramePr>
          <p:nvPr>
            <p:extLst>
              <p:ext uri="{D42A27DB-BD31-4B8C-83A1-F6EECF244321}">
                <p14:modId xmlns:p14="http://schemas.microsoft.com/office/powerpoint/2010/main" val="3270230796"/>
              </p:ext>
            </p:extLst>
          </p:nvPr>
        </p:nvGraphicFramePr>
        <p:xfrm>
          <a:off x="4470818" y="2700396"/>
          <a:ext cx="4114800" cy="1786614"/>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473074" y="280636"/>
            <a:ext cx="1109599" cy="400110"/>
          </a:xfrm>
          <a:prstGeom prst="rect">
            <a:avLst/>
          </a:prstGeom>
          <a:noFill/>
        </p:spPr>
        <p:txBody>
          <a:bodyPr wrap="none" rtlCol="0">
            <a:spAutoFit/>
          </a:bodyPr>
          <a:lstStyle/>
          <a:p>
            <a:r>
              <a:rPr lang="en-US" sz="2000" b="1" dirty="0">
                <a:latin typeface="Times New Roman" panose="02020603050405020304" pitchFamily="18" charset="0"/>
                <a:cs typeface="Times New Roman" panose="02020603050405020304" pitchFamily="18" charset="0"/>
              </a:rPr>
              <a:t>Analysis</a:t>
            </a:r>
          </a:p>
        </p:txBody>
      </p:sp>
      <p:pic>
        <p:nvPicPr>
          <p:cNvPr id="7" name="Picture 6">
            <a:extLst>
              <a:ext uri="{FF2B5EF4-FFF2-40B4-BE49-F238E27FC236}">
                <a16:creationId xmlns:a16="http://schemas.microsoft.com/office/drawing/2014/main" id="{B71063EB-02A4-1D4A-A146-027D1C6F994F}"/>
              </a:ext>
            </a:extLst>
          </p:cNvPr>
          <p:cNvPicPr>
            <a:picLocks noChangeAspect="1"/>
          </p:cNvPicPr>
          <p:nvPr/>
        </p:nvPicPr>
        <p:blipFill>
          <a:blip r:embed="rId6"/>
          <a:stretch>
            <a:fillRect/>
          </a:stretch>
        </p:blipFill>
        <p:spPr>
          <a:xfrm>
            <a:off x="6350567" y="113770"/>
            <a:ext cx="965392" cy="365756"/>
          </a:xfrm>
          <a:prstGeom prst="rect">
            <a:avLst/>
          </a:prstGeom>
        </p:spPr>
      </p:pic>
      <p:pic>
        <p:nvPicPr>
          <p:cNvPr id="9" name="Picture 8">
            <a:extLst>
              <a:ext uri="{FF2B5EF4-FFF2-40B4-BE49-F238E27FC236}">
                <a16:creationId xmlns:a16="http://schemas.microsoft.com/office/drawing/2014/main" id="{3E4940D8-54BC-EF4E-BCC3-22EB7FACE6C3}"/>
              </a:ext>
            </a:extLst>
          </p:cNvPr>
          <p:cNvPicPr>
            <a:picLocks noChangeAspect="1"/>
          </p:cNvPicPr>
          <p:nvPr/>
        </p:nvPicPr>
        <p:blipFill>
          <a:blip r:embed="rId7"/>
          <a:stretch>
            <a:fillRect/>
          </a:stretch>
        </p:blipFill>
        <p:spPr>
          <a:xfrm>
            <a:off x="7394343" y="61734"/>
            <a:ext cx="803031" cy="535354"/>
          </a:xfrm>
          <a:prstGeom prst="rect">
            <a:avLst/>
          </a:prstGeom>
        </p:spPr>
      </p:pic>
      <p:pic>
        <p:nvPicPr>
          <p:cNvPr id="10" name="Picture 9">
            <a:extLst>
              <a:ext uri="{FF2B5EF4-FFF2-40B4-BE49-F238E27FC236}">
                <a16:creationId xmlns:a16="http://schemas.microsoft.com/office/drawing/2014/main" id="{52CDD4F3-C913-5F4A-9EF4-89743098F43E}"/>
              </a:ext>
            </a:extLst>
          </p:cNvPr>
          <p:cNvPicPr>
            <a:picLocks noChangeAspect="1"/>
          </p:cNvPicPr>
          <p:nvPr/>
        </p:nvPicPr>
        <p:blipFill>
          <a:blip r:embed="rId8"/>
          <a:stretch>
            <a:fillRect/>
          </a:stretch>
        </p:blipFill>
        <p:spPr>
          <a:xfrm>
            <a:off x="8275758" y="131606"/>
            <a:ext cx="803032" cy="331908"/>
          </a:xfrm>
          <a:prstGeom prst="rect">
            <a:avLst/>
          </a:prstGeom>
        </p:spPr>
      </p:pic>
    </p:spTree>
    <p:extLst>
      <p:ext uri="{BB962C8B-B14F-4D97-AF65-F5344CB8AC3E}">
        <p14:creationId xmlns:p14="http://schemas.microsoft.com/office/powerpoint/2010/main" val="222122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8A5628E-FE16-FE49-B92F-9B00A858D713}"/>
              </a:ext>
            </a:extLst>
          </p:cNvPr>
          <p:cNvSpPr txBox="1"/>
          <p:nvPr/>
        </p:nvSpPr>
        <p:spPr>
          <a:xfrm>
            <a:off x="360947" y="263459"/>
            <a:ext cx="981359" cy="400110"/>
          </a:xfrm>
          <a:prstGeom prst="rect">
            <a:avLst/>
          </a:prstGeom>
          <a:noFill/>
        </p:spPr>
        <p:txBody>
          <a:bodyPr wrap="none" rtlCol="0">
            <a:spAutoFit/>
          </a:bodyPr>
          <a:lstStyle/>
          <a:p>
            <a:pPr algn="ctr"/>
            <a:r>
              <a:rPr lang="en-US" sz="2000" b="1" dirty="0">
                <a:latin typeface="Times New Roman" panose="02020603050405020304" pitchFamily="18" charset="0"/>
                <a:cs typeface="Times New Roman" panose="02020603050405020304" pitchFamily="18" charset="0"/>
              </a:rPr>
              <a:t>Results</a:t>
            </a:r>
          </a:p>
        </p:txBody>
      </p:sp>
      <p:graphicFrame>
        <p:nvGraphicFramePr>
          <p:cNvPr id="5" name="Content Placeholder 4">
            <a:extLst>
              <a:ext uri="{FF2B5EF4-FFF2-40B4-BE49-F238E27FC236}">
                <a16:creationId xmlns:a16="http://schemas.microsoft.com/office/drawing/2014/main" id="{00000000-0008-0000-0000-000002000000}"/>
              </a:ext>
            </a:extLst>
          </p:cNvPr>
          <p:cNvGraphicFramePr>
            <a:graphicFrameLocks noGrp="1"/>
          </p:cNvGraphicFramePr>
          <p:nvPr>
            <p:ph idx="1"/>
            <p:extLst>
              <p:ext uri="{D42A27DB-BD31-4B8C-83A1-F6EECF244321}">
                <p14:modId xmlns:p14="http://schemas.microsoft.com/office/powerpoint/2010/main" val="2451891758"/>
              </p:ext>
            </p:extLst>
          </p:nvPr>
        </p:nvGraphicFramePr>
        <p:xfrm>
          <a:off x="457200" y="756038"/>
          <a:ext cx="8229600" cy="3947894"/>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id="{B71063EB-02A4-1D4A-A146-027D1C6F994F}"/>
              </a:ext>
            </a:extLst>
          </p:cNvPr>
          <p:cNvPicPr>
            <a:picLocks noChangeAspect="1"/>
          </p:cNvPicPr>
          <p:nvPr/>
        </p:nvPicPr>
        <p:blipFill>
          <a:blip r:embed="rId4"/>
          <a:stretch>
            <a:fillRect/>
          </a:stretch>
        </p:blipFill>
        <p:spPr>
          <a:xfrm>
            <a:off x="6350567" y="113770"/>
            <a:ext cx="965392" cy="365756"/>
          </a:xfrm>
          <a:prstGeom prst="rect">
            <a:avLst/>
          </a:prstGeom>
        </p:spPr>
      </p:pic>
      <p:pic>
        <p:nvPicPr>
          <p:cNvPr id="8" name="Picture 7">
            <a:extLst>
              <a:ext uri="{FF2B5EF4-FFF2-40B4-BE49-F238E27FC236}">
                <a16:creationId xmlns:a16="http://schemas.microsoft.com/office/drawing/2014/main" id="{3E4940D8-54BC-EF4E-BCC3-22EB7FACE6C3}"/>
              </a:ext>
            </a:extLst>
          </p:cNvPr>
          <p:cNvPicPr>
            <a:picLocks noChangeAspect="1"/>
          </p:cNvPicPr>
          <p:nvPr/>
        </p:nvPicPr>
        <p:blipFill>
          <a:blip r:embed="rId5"/>
          <a:stretch>
            <a:fillRect/>
          </a:stretch>
        </p:blipFill>
        <p:spPr>
          <a:xfrm>
            <a:off x="7394343" y="61734"/>
            <a:ext cx="803031" cy="535354"/>
          </a:xfrm>
          <a:prstGeom prst="rect">
            <a:avLst/>
          </a:prstGeom>
        </p:spPr>
      </p:pic>
      <p:pic>
        <p:nvPicPr>
          <p:cNvPr id="9" name="Picture 8">
            <a:extLst>
              <a:ext uri="{FF2B5EF4-FFF2-40B4-BE49-F238E27FC236}">
                <a16:creationId xmlns:a16="http://schemas.microsoft.com/office/drawing/2014/main" id="{52CDD4F3-C913-5F4A-9EF4-89743098F43E}"/>
              </a:ext>
            </a:extLst>
          </p:cNvPr>
          <p:cNvPicPr>
            <a:picLocks noChangeAspect="1"/>
          </p:cNvPicPr>
          <p:nvPr/>
        </p:nvPicPr>
        <p:blipFill>
          <a:blip r:embed="rId6"/>
          <a:stretch>
            <a:fillRect/>
          </a:stretch>
        </p:blipFill>
        <p:spPr>
          <a:xfrm>
            <a:off x="8275758" y="131606"/>
            <a:ext cx="803032" cy="331908"/>
          </a:xfrm>
          <a:prstGeom prst="rect">
            <a:avLst/>
          </a:prstGeom>
        </p:spPr>
      </p:pic>
      <p:sp>
        <p:nvSpPr>
          <p:cNvPr id="2" name="TextBox 1">
            <a:extLst>
              <a:ext uri="{FF2B5EF4-FFF2-40B4-BE49-F238E27FC236}">
                <a16:creationId xmlns:a16="http://schemas.microsoft.com/office/drawing/2014/main" id="{A3603C0F-DCCB-624A-BA22-8D8A39EA35EC}"/>
              </a:ext>
            </a:extLst>
          </p:cNvPr>
          <p:cNvSpPr txBox="1"/>
          <p:nvPr/>
        </p:nvSpPr>
        <p:spPr>
          <a:xfrm>
            <a:off x="6143278" y="2438109"/>
            <a:ext cx="414578" cy="1754326"/>
          </a:xfrm>
          <a:prstGeom prst="rect">
            <a:avLst/>
          </a:prstGeom>
          <a:noFill/>
        </p:spPr>
        <p:txBody>
          <a:bodyPr wrap="square" rtlCol="0">
            <a:spAutoFit/>
          </a:bodyPr>
          <a:lstStyle/>
          <a:p>
            <a:r>
              <a:rPr lang="en-US" sz="10800" dirty="0">
                <a:latin typeface="Arial Narrow" panose="020B0604020202020204" pitchFamily="34" charset="0"/>
                <a:cs typeface="Arial Narrow" panose="020B0604020202020204" pitchFamily="34" charset="0"/>
              </a:rPr>
              <a:t>}</a:t>
            </a:r>
          </a:p>
        </p:txBody>
      </p:sp>
      <p:sp>
        <p:nvSpPr>
          <p:cNvPr id="3" name="TextBox 2">
            <a:extLst>
              <a:ext uri="{FF2B5EF4-FFF2-40B4-BE49-F238E27FC236}">
                <a16:creationId xmlns:a16="http://schemas.microsoft.com/office/drawing/2014/main" id="{7DA91F31-806F-264D-89C5-376436472AEF}"/>
              </a:ext>
            </a:extLst>
          </p:cNvPr>
          <p:cNvSpPr txBox="1"/>
          <p:nvPr/>
        </p:nvSpPr>
        <p:spPr>
          <a:xfrm>
            <a:off x="6654109" y="3219259"/>
            <a:ext cx="1508481" cy="461665"/>
          </a:xfrm>
          <a:prstGeom prst="rect">
            <a:avLst/>
          </a:prstGeom>
          <a:solidFill>
            <a:schemeClr val="bg1"/>
          </a:solidFill>
          <a:ln>
            <a:solidFill>
              <a:schemeClr val="tx1"/>
            </a:solidFill>
          </a:ln>
        </p:spPr>
        <p:txBody>
          <a:bodyPr wrap="square" rtlCol="0">
            <a:spAutoFit/>
          </a:bodyPr>
          <a:lstStyle/>
          <a:p>
            <a:r>
              <a:rPr lang="en-US" sz="1200" b="1" dirty="0">
                <a:latin typeface="Arial" panose="020B0604020202020204" pitchFamily="34" charset="0"/>
                <a:cs typeface="Arial" panose="020B0604020202020204" pitchFamily="34" charset="0"/>
              </a:rPr>
              <a:t>Cis women as referent group</a:t>
            </a:r>
          </a:p>
        </p:txBody>
      </p:sp>
      <p:sp>
        <p:nvSpPr>
          <p:cNvPr id="4" name="TextBox 3">
            <a:extLst>
              <a:ext uri="{FF2B5EF4-FFF2-40B4-BE49-F238E27FC236}">
                <a16:creationId xmlns:a16="http://schemas.microsoft.com/office/drawing/2014/main" id="{CD3E6017-8217-8740-85E8-1E6FAAEEAB08}"/>
              </a:ext>
            </a:extLst>
          </p:cNvPr>
          <p:cNvSpPr txBox="1"/>
          <p:nvPr/>
        </p:nvSpPr>
        <p:spPr>
          <a:xfrm>
            <a:off x="360947" y="4687920"/>
            <a:ext cx="8554586" cy="1508105"/>
          </a:xfrm>
          <a:prstGeom prst="rect">
            <a:avLst/>
          </a:prstGeom>
          <a:noFill/>
        </p:spPr>
        <p:txBody>
          <a:bodyPr wrap="none" rtlCol="0">
            <a:spAutoFit/>
          </a:bodyPr>
          <a:lstStyle/>
          <a:p>
            <a:r>
              <a:rPr lang="en-US" sz="2000" b="1" dirty="0">
                <a:latin typeface="Times New Roman" panose="02020603050405020304" pitchFamily="18" charset="0"/>
                <a:cs typeface="Times New Roman" panose="02020603050405020304" pitchFamily="18" charset="0"/>
              </a:rPr>
              <a:t>Conclusions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Identifying syndemics via patient-report-outcome measures in HIV clinics is feasible.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Integrating the identification and treatment of syndemic conditions within HIV clinical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settings carries potential for reducing the number of new infections via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bio-behavioral transmission risk behavior.</a:t>
            </a:r>
          </a:p>
        </p:txBody>
      </p:sp>
    </p:spTree>
    <p:extLst>
      <p:ext uri="{BB962C8B-B14F-4D97-AF65-F5344CB8AC3E}">
        <p14:creationId xmlns:p14="http://schemas.microsoft.com/office/powerpoint/2010/main" val="3531194279"/>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6802</TotalTime>
  <Words>384</Words>
  <Application>Microsoft Macintosh PowerPoint</Application>
  <PresentationFormat>On-screen Show (4:3)</PresentationFormat>
  <Paragraphs>42</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Arial Narrow</vt:lpstr>
      <vt:lpstr>Calibri</vt:lpstr>
      <vt:lpstr>Raleway</vt:lpstr>
      <vt:lpstr>Roboto</vt:lpstr>
      <vt:lpstr>Tahoma</vt:lpstr>
      <vt:lpstr>Times New Roman</vt:lpstr>
      <vt:lpstr>AIDS 2016_Template</vt:lpstr>
      <vt:lpstr>Syndemics Predict Bio-Behavioral HIV Sexual Transmission Risk Behavior Longitudinally in US HIV Clinics Satyanand Satyanarayana, Steven A. Safren, Brooke G. Rogers, Sierra Bainter, Katerina A. Christopoulos,  Rob J. Fredericksen, William C. Mathews, Richard D. Moore, Michael J. Mugavero, Sonia Napravnik, Matthew J. Mimiaga,  Kenneth H. Mayer, and Heidi M. Crane </vt:lpstr>
      <vt:lpstr>PowerPoint Presentation</vt:lpstr>
      <vt:lpstr>PowerPoint Presentation</vt:lpstr>
    </vt:vector>
  </TitlesOfParts>
  <Company>Microsoft</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Satyanarayana, Satyanand</cp:lastModifiedBy>
  <cp:revision>72</cp:revision>
  <cp:lastPrinted>2017-01-16T15:31:13Z</cp:lastPrinted>
  <dcterms:created xsi:type="dcterms:W3CDTF">2017-01-13T09:09:35Z</dcterms:created>
  <dcterms:modified xsi:type="dcterms:W3CDTF">2018-07-25T07:24:10Z</dcterms:modified>
</cp:coreProperties>
</file>